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8288000" cy="10287000"/>
  <p:notesSz cx="6858000" cy="9144000"/>
  <p:embeddedFontLst>
    <p:embeddedFont>
      <p:font typeface="Arimo" panose="020B0604020202020204" charset="0"/>
      <p:regular r:id="rId24"/>
    </p:embeddedFont>
    <p:embeddedFont>
      <p:font typeface="Childos Arabic" panose="020B0604020202020204" charset="-78"/>
      <p:regular r:id="rId25"/>
    </p:embeddedFont>
    <p:embeddedFont>
      <p:font typeface="Childos Arabic Bold" panose="020B0604020202020204" charset="-78"/>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03" y="25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 Can you draw or sing? Do you dance, play a sport, play music? Can you ride a bike, swim, run fast, throw a ball, work a puzzle, tell a good joke? Are you a good reader, good at math, a science kid, a history buff? Little things count too. Can you make your bed, get dressed and ready? Start your homework or brush your teeth without being reminded? Can you set the table, help make food, put your dishes away, walk the dog?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 Can you draw or sing? Do you dance, play a sport, play music? Can you ride a bike, swim, run fast, throw a ball, work a puzzle, tell a good joke? Are you a good reader, good at math, a science kid, a history buff? Little things count too. Can you make your bed, get dressed and ready? Start your homework or brush your teeth without being reminded? Can you set the table, help make food, put your dishes away, walk the dog?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9.png"/><Relationship Id="rId7"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0.sv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3.sv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50.sv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sv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50.svg"/><Relationship Id="rId7" Type="http://schemas.openxmlformats.org/officeDocument/2006/relationships/image" Target="../media/image73.sv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svg"/><Relationship Id="rId10" Type="http://schemas.openxmlformats.org/officeDocument/2006/relationships/image" Target="../media/image14.png"/><Relationship Id="rId4" Type="http://schemas.openxmlformats.org/officeDocument/2006/relationships/image" Target="../media/image70.png"/><Relationship Id="rId9" Type="http://schemas.openxmlformats.org/officeDocument/2006/relationships/image" Target="../media/image75.svg"/></Relationships>
</file>

<file path=ppt/slides/_rels/slide1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40.svg"/><Relationship Id="rId7" Type="http://schemas.openxmlformats.org/officeDocument/2006/relationships/image" Target="../media/image79.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svg"/><Relationship Id="rId10" Type="http://schemas.openxmlformats.org/officeDocument/2006/relationships/image" Target="../media/image14.png"/><Relationship Id="rId4" Type="http://schemas.openxmlformats.org/officeDocument/2006/relationships/image" Target="../media/image76.png"/><Relationship Id="rId9" Type="http://schemas.openxmlformats.org/officeDocument/2006/relationships/image" Target="../media/image81.svg"/></Relationships>
</file>

<file path=ppt/slides/_rels/slide16.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svg"/><Relationship Id="rId7" Type="http://schemas.openxmlformats.org/officeDocument/2006/relationships/image" Target="../media/image87.svg"/><Relationship Id="rId2"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hyperlink" Target="https://www.youtube.com/watch?v=C9N6k3nfwao&amp;ab_channel=AMAZEOrg" TargetMode="External"/><Relationship Id="rId5" Type="http://schemas.openxmlformats.org/officeDocument/2006/relationships/image" Target="../media/image85.svg"/><Relationship Id="rId10" Type="http://schemas.openxmlformats.org/officeDocument/2006/relationships/image" Target="../media/image14.png"/><Relationship Id="rId4" Type="http://schemas.openxmlformats.org/officeDocument/2006/relationships/image" Target="../media/image84.png"/><Relationship Id="rId9" Type="http://schemas.openxmlformats.org/officeDocument/2006/relationships/image" Target="../media/image89.svg"/></Relationships>
</file>

<file path=ppt/slides/_rels/slide17.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92.png"/></Relationships>
</file>

<file path=ppt/slides/_rels/slide18.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49.png"/><Relationship Id="rId7"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50.sv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50.sv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svg"/><Relationship Id="rId11" Type="http://schemas.openxmlformats.org/officeDocument/2006/relationships/image" Target="../media/image14.png"/><Relationship Id="rId5" Type="http://schemas.openxmlformats.org/officeDocument/2006/relationships/image" Target="../media/image5.png"/><Relationship Id="rId10" Type="http://schemas.openxmlformats.org/officeDocument/2006/relationships/image" Target="../media/image13.svg"/><Relationship Id="rId4" Type="http://schemas.openxmlformats.org/officeDocument/2006/relationships/image" Target="../media/image2.sv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103.png"/><Relationship Id="rId3" Type="http://schemas.openxmlformats.org/officeDocument/2006/relationships/image" Target="../media/image39.png"/><Relationship Id="rId7" Type="http://schemas.openxmlformats.org/officeDocument/2006/relationships/image" Target="../media/image41.png"/><Relationship Id="rId12" Type="http://schemas.openxmlformats.org/officeDocument/2006/relationships/image" Target="../media/image102.svg"/><Relationship Id="rId17" Type="http://schemas.openxmlformats.org/officeDocument/2006/relationships/image" Target="../media/image14.png"/><Relationship Id="rId2" Type="http://schemas.openxmlformats.org/officeDocument/2006/relationships/notesSlide" Target="../notesSlides/notesSlide11.xml"/><Relationship Id="rId16" Type="http://schemas.openxmlformats.org/officeDocument/2006/relationships/image" Target="../media/image106.svg"/><Relationship Id="rId1" Type="http://schemas.openxmlformats.org/officeDocument/2006/relationships/slideLayout" Target="../slideLayouts/slideLayout7.xml"/><Relationship Id="rId6" Type="http://schemas.openxmlformats.org/officeDocument/2006/relationships/image" Target="../media/image98.svg"/><Relationship Id="rId11" Type="http://schemas.openxmlformats.org/officeDocument/2006/relationships/image" Target="../media/image101.png"/><Relationship Id="rId5" Type="http://schemas.openxmlformats.org/officeDocument/2006/relationships/image" Target="../media/image97.png"/><Relationship Id="rId15" Type="http://schemas.openxmlformats.org/officeDocument/2006/relationships/image" Target="../media/image105.png"/><Relationship Id="rId10" Type="http://schemas.openxmlformats.org/officeDocument/2006/relationships/image" Target="../media/image100.svg"/><Relationship Id="rId4" Type="http://schemas.openxmlformats.org/officeDocument/2006/relationships/image" Target="../media/image40.svg"/><Relationship Id="rId9" Type="http://schemas.openxmlformats.org/officeDocument/2006/relationships/image" Target="../media/image99.png"/><Relationship Id="rId14" Type="http://schemas.openxmlformats.org/officeDocument/2006/relationships/image" Target="../media/image104.svg"/></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08.svg"/><Relationship Id="rId7" Type="http://schemas.openxmlformats.org/officeDocument/2006/relationships/image" Target="../media/image104.sv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41.png"/><Relationship Id="rId9" Type="http://schemas.openxmlformats.org/officeDocument/2006/relationships/image" Target="../media/image44.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39.png"/><Relationship Id="rId7" Type="http://schemas.openxmlformats.org/officeDocument/2006/relationships/image" Target="../media/image33.png"/><Relationship Id="rId12" Type="http://schemas.openxmlformats.org/officeDocument/2006/relationships/image" Target="../media/image46.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2.svg"/><Relationship Id="rId11"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4.svg"/><Relationship Id="rId4" Type="http://schemas.openxmlformats.org/officeDocument/2006/relationships/image" Target="../media/image40.svg"/><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0.svg"/><Relationship Id="rId7" Type="http://schemas.openxmlformats.org/officeDocument/2006/relationships/image" Target="../media/image6.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8.sv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49.png"/><Relationship Id="rId7"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0.sv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548634" y="7049031"/>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grpSp>
        <p:nvGrpSpPr>
          <p:cNvPr id="7" name="Group 7"/>
          <p:cNvGrpSpPr/>
          <p:nvPr/>
        </p:nvGrpSpPr>
        <p:grpSpPr>
          <a:xfrm>
            <a:off x="3105598" y="2357357"/>
            <a:ext cx="11532157" cy="3200788"/>
            <a:chOff x="0" y="0"/>
            <a:chExt cx="12749821" cy="3538754"/>
          </a:xfrm>
        </p:grpSpPr>
        <p:sp>
          <p:nvSpPr>
            <p:cNvPr id="8" name="Freeform 8"/>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DEF4D1"/>
            </a:solidFill>
          </p:spPr>
          <p:txBody>
            <a:bodyPr/>
            <a:lstStyle/>
            <a:p>
              <a:endParaRPr lang="en-CA"/>
            </a:p>
          </p:txBody>
        </p:sp>
      </p:grpSp>
      <p:sp>
        <p:nvSpPr>
          <p:cNvPr id="9" name="TextBox 9"/>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0D3700"/>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
        <p:nvSpPr>
          <p:cNvPr id="10" name="Freeform 10"/>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TextBox 2"/>
          <p:cNvSpPr txBox="1"/>
          <p:nvPr/>
        </p:nvSpPr>
        <p:spPr>
          <a:xfrm>
            <a:off x="2197529" y="84007"/>
            <a:ext cx="14117454" cy="750729"/>
          </a:xfrm>
          <a:prstGeom prst="rect">
            <a:avLst/>
          </a:prstGeom>
        </p:spPr>
        <p:txBody>
          <a:bodyPr lIns="0" tIns="0" rIns="0" bIns="0" rtlCol="0" anchor="t">
            <a:spAutoFit/>
          </a:bodyPr>
          <a:lstStyle/>
          <a:p>
            <a:pPr algn="ctr">
              <a:lnSpc>
                <a:spcPts val="5871"/>
              </a:lnSpc>
              <a:spcBef>
                <a:spcPct val="0"/>
              </a:spcBef>
            </a:pPr>
            <a:r>
              <a:rPr lang="en-US" sz="4193" spc="20">
                <a:solidFill>
                  <a:srgbClr val="000000"/>
                </a:solidFill>
                <a:latin typeface="Childos Arabic"/>
                <a:ea typeface="Childos Arabic"/>
                <a:cs typeface="Childos Arabic"/>
                <a:sym typeface="Childos Arabic"/>
              </a:rPr>
              <a:t>DIMENSIONS OF IDENTITY</a:t>
            </a:r>
          </a:p>
        </p:txBody>
      </p:sp>
      <p:sp>
        <p:nvSpPr>
          <p:cNvPr id="3" name="Freeform 3"/>
          <p:cNvSpPr/>
          <p:nvPr/>
        </p:nvSpPr>
        <p:spPr>
          <a:xfrm>
            <a:off x="555486" y="0"/>
            <a:ext cx="18214224" cy="9676306"/>
          </a:xfrm>
          <a:custGeom>
            <a:avLst/>
            <a:gdLst/>
            <a:ahLst/>
            <a:cxnLst/>
            <a:rect l="l" t="t" r="r" b="b"/>
            <a:pathLst>
              <a:path w="18214224" h="9676306">
                <a:moveTo>
                  <a:pt x="0" y="0"/>
                </a:moveTo>
                <a:lnTo>
                  <a:pt x="18214223" y="0"/>
                </a:lnTo>
                <a:lnTo>
                  <a:pt x="18214223" y="9676306"/>
                </a:lnTo>
                <a:lnTo>
                  <a:pt x="0" y="96763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Freeform 4"/>
          <p:cNvSpPr/>
          <p:nvPr/>
        </p:nvSpPr>
        <p:spPr>
          <a:xfrm rot="608702">
            <a:off x="393669" y="7575447"/>
            <a:ext cx="3607720" cy="2412681"/>
          </a:xfrm>
          <a:custGeom>
            <a:avLst/>
            <a:gdLst/>
            <a:ahLst/>
            <a:cxnLst/>
            <a:rect l="l" t="t" r="r" b="b"/>
            <a:pathLst>
              <a:path w="3607720" h="2412681">
                <a:moveTo>
                  <a:pt x="0" y="0"/>
                </a:moveTo>
                <a:lnTo>
                  <a:pt x="3607720" y="0"/>
                </a:lnTo>
                <a:lnTo>
                  <a:pt x="3607720" y="2412681"/>
                </a:lnTo>
                <a:lnTo>
                  <a:pt x="0" y="2412681"/>
                </a:lnTo>
                <a:lnTo>
                  <a:pt x="0" y="0"/>
                </a:lnTo>
                <a:close/>
              </a:path>
            </a:pathLst>
          </a:custGeom>
          <a:blipFill>
            <a:blip r:embed="rId5"/>
            <a:stretch>
              <a:fillRect l="-472" r="-472"/>
            </a:stretch>
          </a:blipFill>
        </p:spPr>
        <p:txBody>
          <a:bodyPr/>
          <a:lstStyle/>
          <a:p>
            <a:endParaRPr lang="en-CA"/>
          </a:p>
        </p:txBody>
      </p:sp>
      <p:sp>
        <p:nvSpPr>
          <p:cNvPr id="5" name="Freeform 5"/>
          <p:cNvSpPr/>
          <p:nvPr/>
        </p:nvSpPr>
        <p:spPr>
          <a:xfrm>
            <a:off x="5377774" y="7268298"/>
            <a:ext cx="2921509" cy="2992583"/>
          </a:xfrm>
          <a:custGeom>
            <a:avLst/>
            <a:gdLst/>
            <a:ahLst/>
            <a:cxnLst/>
            <a:rect l="l" t="t" r="r" b="b"/>
            <a:pathLst>
              <a:path w="2921509" h="2992583">
                <a:moveTo>
                  <a:pt x="0" y="0"/>
                </a:moveTo>
                <a:lnTo>
                  <a:pt x="2921509" y="0"/>
                </a:lnTo>
                <a:lnTo>
                  <a:pt x="2921509" y="2992583"/>
                </a:lnTo>
                <a:lnTo>
                  <a:pt x="0" y="2992583"/>
                </a:lnTo>
                <a:lnTo>
                  <a:pt x="0" y="0"/>
                </a:lnTo>
                <a:close/>
              </a:path>
            </a:pathLst>
          </a:custGeom>
          <a:blipFill>
            <a:blip r:embed="rId6"/>
            <a:stretch>
              <a:fillRect/>
            </a:stretch>
          </a:blipFill>
        </p:spPr>
        <p:txBody>
          <a:bodyPr/>
          <a:lstStyle/>
          <a:p>
            <a:endParaRPr lang="en-CA"/>
          </a:p>
        </p:txBody>
      </p:sp>
      <p:sp>
        <p:nvSpPr>
          <p:cNvPr id="6" name="Freeform 6"/>
          <p:cNvSpPr/>
          <p:nvPr/>
        </p:nvSpPr>
        <p:spPr>
          <a:xfrm rot="-232623">
            <a:off x="8985330" y="6928293"/>
            <a:ext cx="4648852" cy="3672593"/>
          </a:xfrm>
          <a:custGeom>
            <a:avLst/>
            <a:gdLst/>
            <a:ahLst/>
            <a:cxnLst/>
            <a:rect l="l" t="t" r="r" b="b"/>
            <a:pathLst>
              <a:path w="4648852" h="3672593">
                <a:moveTo>
                  <a:pt x="0" y="0"/>
                </a:moveTo>
                <a:lnTo>
                  <a:pt x="4648851" y="0"/>
                </a:lnTo>
                <a:lnTo>
                  <a:pt x="4648851" y="3672593"/>
                </a:lnTo>
                <a:lnTo>
                  <a:pt x="0" y="3672593"/>
                </a:lnTo>
                <a:lnTo>
                  <a:pt x="0" y="0"/>
                </a:lnTo>
                <a:close/>
              </a:path>
            </a:pathLst>
          </a:custGeom>
          <a:blipFill>
            <a:blip r:embed="rId7"/>
            <a:stretch>
              <a:fillRect/>
            </a:stretch>
          </a:blipFill>
        </p:spPr>
        <p:txBody>
          <a:bodyPr/>
          <a:lstStyle/>
          <a:p>
            <a:endParaRPr lang="en-CA"/>
          </a:p>
        </p:txBody>
      </p:sp>
      <p:sp>
        <p:nvSpPr>
          <p:cNvPr id="7" name="TextBox 7"/>
          <p:cNvSpPr txBox="1"/>
          <p:nvPr/>
        </p:nvSpPr>
        <p:spPr>
          <a:xfrm>
            <a:off x="3770053" y="882361"/>
            <a:ext cx="10972407" cy="582863"/>
          </a:xfrm>
          <a:prstGeom prst="rect">
            <a:avLst/>
          </a:prstGeom>
        </p:spPr>
        <p:txBody>
          <a:bodyPr lIns="0" tIns="0" rIns="0" bIns="0" rtlCol="0" anchor="t">
            <a:spAutoFit/>
          </a:bodyPr>
          <a:lstStyle/>
          <a:p>
            <a:pPr algn="ctr">
              <a:lnSpc>
                <a:spcPts val="4195"/>
              </a:lnSpc>
            </a:pPr>
            <a:r>
              <a:rPr lang="en-US" sz="4195" b="1">
                <a:solidFill>
                  <a:srgbClr val="000000"/>
                </a:solidFill>
                <a:latin typeface="Childos Arabic Bold"/>
                <a:ea typeface="Childos Arabic Bold"/>
                <a:cs typeface="Childos Arabic Bold"/>
                <a:sym typeface="Childos Arabic Bold"/>
              </a:rPr>
              <a:t>Sex, Gender &amp; Sexual Orientation</a:t>
            </a:r>
          </a:p>
        </p:txBody>
      </p:sp>
      <p:sp>
        <p:nvSpPr>
          <p:cNvPr id="8" name="TextBox 8"/>
          <p:cNvSpPr txBox="1"/>
          <p:nvPr/>
        </p:nvSpPr>
        <p:spPr>
          <a:xfrm>
            <a:off x="1313600" y="2036533"/>
            <a:ext cx="16697994" cy="5231765"/>
          </a:xfrm>
          <a:prstGeom prst="rect">
            <a:avLst/>
          </a:prstGeom>
        </p:spPr>
        <p:txBody>
          <a:bodyPr lIns="0" tIns="0" rIns="0" bIns="0" rtlCol="0" anchor="t">
            <a:spAutoFit/>
          </a:bodyPr>
          <a:lstStyle/>
          <a:p>
            <a:pPr algn="ctr">
              <a:lnSpc>
                <a:spcPts val="3199"/>
              </a:lnSpc>
            </a:pPr>
            <a:r>
              <a:rPr lang="en-US" sz="3199" b="1">
                <a:solidFill>
                  <a:srgbClr val="000000"/>
                </a:solidFill>
                <a:latin typeface="Childos Arabic Bold"/>
                <a:ea typeface="Childos Arabic Bold"/>
                <a:cs typeface="Childos Arabic Bold"/>
                <a:sym typeface="Childos Arabic Bold"/>
              </a:rPr>
              <a:t>Sex </a:t>
            </a:r>
            <a:r>
              <a:rPr lang="en-US" sz="3199">
                <a:solidFill>
                  <a:srgbClr val="000000"/>
                </a:solidFill>
                <a:latin typeface="Childos Arabic"/>
                <a:ea typeface="Childos Arabic"/>
                <a:cs typeface="Childos Arabic"/>
                <a:sym typeface="Childos Arabic"/>
              </a:rPr>
              <a:t>is the different physical attributes of a person. Having a penis, vagina, or being intersex.</a:t>
            </a:r>
          </a:p>
          <a:p>
            <a:pPr algn="ctr">
              <a:lnSpc>
                <a:spcPts val="3199"/>
              </a:lnSpc>
            </a:pPr>
            <a:endParaRPr lang="en-US" sz="3199">
              <a:solidFill>
                <a:srgbClr val="000000"/>
              </a:solidFill>
              <a:latin typeface="Childos Arabic"/>
              <a:ea typeface="Childos Arabic"/>
              <a:cs typeface="Childos Arabic"/>
              <a:sym typeface="Childos Arabic"/>
            </a:endParaRPr>
          </a:p>
          <a:p>
            <a:pPr algn="ctr">
              <a:lnSpc>
                <a:spcPts val="3199"/>
              </a:lnSpc>
            </a:pPr>
            <a:r>
              <a:rPr lang="en-US" sz="3199" b="1">
                <a:solidFill>
                  <a:srgbClr val="000000"/>
                </a:solidFill>
                <a:latin typeface="Childos Arabic Bold"/>
                <a:ea typeface="Childos Arabic Bold"/>
                <a:cs typeface="Childos Arabic Bold"/>
                <a:sym typeface="Childos Arabic Bold"/>
              </a:rPr>
              <a:t>Gender</a:t>
            </a:r>
            <a:r>
              <a:rPr lang="en-US" sz="3199">
                <a:solidFill>
                  <a:srgbClr val="000000"/>
                </a:solidFill>
                <a:latin typeface="Childos Arabic"/>
                <a:ea typeface="Childos Arabic"/>
                <a:cs typeface="Childos Arabic"/>
                <a:sym typeface="Childos Arabic"/>
              </a:rPr>
              <a:t> refers to the socially constructed roles, behaviours, expressions, and identities of girls, women, boys, men, and gender-diverse people. As a social construct, gender varies from society to society and can change over time.</a:t>
            </a:r>
          </a:p>
          <a:p>
            <a:pPr algn="ctr">
              <a:lnSpc>
                <a:spcPts val="3199"/>
              </a:lnSpc>
            </a:pPr>
            <a:endParaRPr lang="en-US" sz="3199">
              <a:solidFill>
                <a:srgbClr val="000000"/>
              </a:solidFill>
              <a:latin typeface="Childos Arabic"/>
              <a:ea typeface="Childos Arabic"/>
              <a:cs typeface="Childos Arabic"/>
              <a:sym typeface="Childos Arabic"/>
            </a:endParaRPr>
          </a:p>
          <a:p>
            <a:pPr algn="ctr">
              <a:lnSpc>
                <a:spcPts val="3199"/>
              </a:lnSpc>
            </a:pPr>
            <a:r>
              <a:rPr lang="en-US" sz="3199" b="1">
                <a:solidFill>
                  <a:srgbClr val="000000"/>
                </a:solidFill>
                <a:latin typeface="Childos Arabic Bold"/>
                <a:ea typeface="Childos Arabic Bold"/>
                <a:cs typeface="Childos Arabic Bold"/>
                <a:sym typeface="Childos Arabic Bold"/>
              </a:rPr>
              <a:t>Sexual orientation</a:t>
            </a:r>
            <a:r>
              <a:rPr lang="en-US" sz="3199">
                <a:solidFill>
                  <a:srgbClr val="000000"/>
                </a:solidFill>
                <a:latin typeface="Childos Arabic"/>
                <a:ea typeface="Childos Arabic"/>
                <a:cs typeface="Childos Arabic"/>
                <a:sym typeface="Childos Arabic"/>
              </a:rPr>
              <a:t> is a person's identity about the gender or genders to which they are sexually attracted. </a:t>
            </a:r>
          </a:p>
          <a:p>
            <a:pPr algn="ctr">
              <a:lnSpc>
                <a:spcPts val="3199"/>
              </a:lnSpc>
            </a:pPr>
            <a:endParaRPr lang="en-US" sz="3199">
              <a:solidFill>
                <a:srgbClr val="000000"/>
              </a:solidFill>
              <a:latin typeface="Childos Arabic"/>
              <a:ea typeface="Childos Arabic"/>
              <a:cs typeface="Childos Arabic"/>
              <a:sym typeface="Childos Arabic"/>
            </a:endParaRPr>
          </a:p>
          <a:p>
            <a:pPr algn="ctr">
              <a:lnSpc>
                <a:spcPts val="3199"/>
              </a:lnSpc>
            </a:pPr>
            <a:r>
              <a:rPr lang="en-US" sz="3199" b="1">
                <a:solidFill>
                  <a:srgbClr val="000000"/>
                </a:solidFill>
                <a:latin typeface="Childos Arabic Bold"/>
                <a:ea typeface="Childos Arabic Bold"/>
                <a:cs typeface="Childos Arabic Bold"/>
                <a:sym typeface="Childos Arabic Bold"/>
              </a:rPr>
              <a:t>Heterosexual</a:t>
            </a:r>
            <a:r>
              <a:rPr lang="en-US" sz="3199">
                <a:solidFill>
                  <a:srgbClr val="000000"/>
                </a:solidFill>
                <a:latin typeface="Childos Arabic"/>
                <a:ea typeface="Childos Arabic"/>
                <a:cs typeface="Childos Arabic"/>
                <a:sym typeface="Childos Arabic"/>
              </a:rPr>
              <a:t>: a person who is sexually or romantically attracted to people of the opposite sex</a:t>
            </a:r>
          </a:p>
          <a:p>
            <a:pPr algn="ctr">
              <a:lnSpc>
                <a:spcPts val="3199"/>
              </a:lnSpc>
            </a:pPr>
            <a:endParaRPr lang="en-US" sz="3199">
              <a:solidFill>
                <a:srgbClr val="000000"/>
              </a:solidFill>
              <a:latin typeface="Childos Arabic"/>
              <a:ea typeface="Childos Arabic"/>
              <a:cs typeface="Childos Arabic"/>
              <a:sym typeface="Childos Arabic"/>
            </a:endParaRPr>
          </a:p>
          <a:p>
            <a:pPr algn="ctr">
              <a:lnSpc>
                <a:spcPts val="3199"/>
              </a:lnSpc>
            </a:pPr>
            <a:r>
              <a:rPr lang="en-US" sz="3199" b="1">
                <a:solidFill>
                  <a:srgbClr val="000000"/>
                </a:solidFill>
                <a:latin typeface="Childos Arabic Bold"/>
                <a:ea typeface="Childos Arabic Bold"/>
                <a:cs typeface="Childos Arabic Bold"/>
                <a:sym typeface="Childos Arabic Bold"/>
              </a:rPr>
              <a:t>Homosexual</a:t>
            </a:r>
            <a:r>
              <a:rPr lang="en-US" sz="3199">
                <a:solidFill>
                  <a:srgbClr val="000000"/>
                </a:solidFill>
                <a:latin typeface="Childos Arabic"/>
                <a:ea typeface="Childos Arabic"/>
                <a:cs typeface="Childos Arabic"/>
                <a:sym typeface="Childos Arabic"/>
              </a:rPr>
              <a:t>: a person who is sexually or romantically attracted to people of the same sex.</a:t>
            </a:r>
          </a:p>
          <a:p>
            <a:pPr algn="ctr">
              <a:lnSpc>
                <a:spcPts val="3000"/>
              </a:lnSpc>
            </a:pPr>
            <a:endParaRPr lang="en-US" sz="3199">
              <a:solidFill>
                <a:srgbClr val="000000"/>
              </a:solidFill>
              <a:latin typeface="Childos Arabic"/>
              <a:ea typeface="Childos Arabic"/>
              <a:cs typeface="Childos Arabic"/>
              <a:sym typeface="Childos Arabic"/>
            </a:endParaRPr>
          </a:p>
        </p:txBody>
      </p:sp>
      <p:sp>
        <p:nvSpPr>
          <p:cNvPr id="9" name="Freeform 9"/>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3700"/>
        </a:solidFill>
        <a:effectLst/>
      </p:bgPr>
    </p:bg>
    <p:spTree>
      <p:nvGrpSpPr>
        <p:cNvPr id="1" name=""/>
        <p:cNvGrpSpPr/>
        <p:nvPr/>
      </p:nvGrpSpPr>
      <p:grpSpPr>
        <a:xfrm>
          <a:off x="0" y="0"/>
          <a:ext cx="0" cy="0"/>
          <a:chOff x="0" y="0"/>
          <a:chExt cx="0" cy="0"/>
        </a:xfrm>
      </p:grpSpPr>
      <p:sp>
        <p:nvSpPr>
          <p:cNvPr id="2" name="Freeform 2"/>
          <p:cNvSpPr/>
          <p:nvPr/>
        </p:nvSpPr>
        <p:spPr>
          <a:xfrm>
            <a:off x="3546658" y="1586952"/>
            <a:ext cx="11630369" cy="6367627"/>
          </a:xfrm>
          <a:custGeom>
            <a:avLst/>
            <a:gdLst/>
            <a:ahLst/>
            <a:cxnLst/>
            <a:rect l="l" t="t" r="r" b="b"/>
            <a:pathLst>
              <a:path w="11630369" h="6367627">
                <a:moveTo>
                  <a:pt x="0" y="0"/>
                </a:moveTo>
                <a:lnTo>
                  <a:pt x="11630369" y="0"/>
                </a:lnTo>
                <a:lnTo>
                  <a:pt x="11630369" y="6367627"/>
                </a:lnTo>
                <a:lnTo>
                  <a:pt x="0" y="636762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2906323">
            <a:off x="13479273" y="6206250"/>
            <a:ext cx="5677827" cy="6966659"/>
          </a:xfrm>
          <a:custGeom>
            <a:avLst/>
            <a:gdLst/>
            <a:ahLst/>
            <a:cxnLst/>
            <a:rect l="l" t="t" r="r" b="b"/>
            <a:pathLst>
              <a:path w="5677827" h="6966659">
                <a:moveTo>
                  <a:pt x="0" y="0"/>
                </a:moveTo>
                <a:lnTo>
                  <a:pt x="5677827" y="0"/>
                </a:lnTo>
                <a:lnTo>
                  <a:pt x="5677827" y="6966659"/>
                </a:lnTo>
                <a:lnTo>
                  <a:pt x="0" y="696665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rot="7366099">
            <a:off x="-1135311" y="-2121785"/>
            <a:ext cx="4812117" cy="5904438"/>
          </a:xfrm>
          <a:custGeom>
            <a:avLst/>
            <a:gdLst/>
            <a:ahLst/>
            <a:cxnLst/>
            <a:rect l="l" t="t" r="r" b="b"/>
            <a:pathLst>
              <a:path w="4812117" h="5904438">
                <a:moveTo>
                  <a:pt x="0" y="0"/>
                </a:moveTo>
                <a:lnTo>
                  <a:pt x="4812117" y="0"/>
                </a:lnTo>
                <a:lnTo>
                  <a:pt x="4812117" y="5904439"/>
                </a:lnTo>
                <a:lnTo>
                  <a:pt x="0" y="590443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TextBox 5"/>
          <p:cNvSpPr txBox="1"/>
          <p:nvPr/>
        </p:nvSpPr>
        <p:spPr>
          <a:xfrm>
            <a:off x="4228768" y="1066800"/>
            <a:ext cx="10266150" cy="6375400"/>
          </a:xfrm>
          <a:prstGeom prst="rect">
            <a:avLst/>
          </a:prstGeom>
        </p:spPr>
        <p:txBody>
          <a:bodyPr lIns="0" tIns="0" rIns="0" bIns="0" rtlCol="0" anchor="t">
            <a:spAutoFit/>
          </a:bodyPr>
          <a:lstStyle/>
          <a:p>
            <a:pPr algn="ctr">
              <a:lnSpc>
                <a:spcPts val="5000"/>
              </a:lnSpc>
            </a:pPr>
            <a:endParaRPr/>
          </a:p>
          <a:p>
            <a:pPr algn="ctr">
              <a:lnSpc>
                <a:spcPts val="5000"/>
              </a:lnSpc>
            </a:pPr>
            <a:endParaRPr/>
          </a:p>
          <a:p>
            <a:pPr algn="ctr">
              <a:lnSpc>
                <a:spcPts val="5000"/>
              </a:lnSpc>
            </a:pPr>
            <a:r>
              <a:rPr lang="en-US" sz="5000">
                <a:solidFill>
                  <a:srgbClr val="000000"/>
                </a:solidFill>
                <a:latin typeface="Childos Arabic"/>
                <a:ea typeface="Childos Arabic"/>
                <a:cs typeface="Childos Arabic"/>
                <a:sym typeface="Childos Arabic"/>
              </a:rPr>
              <a:t>It’s important to understand and appreciate your own personal and unique identity.  </a:t>
            </a:r>
          </a:p>
          <a:p>
            <a:pPr algn="ctr">
              <a:lnSpc>
                <a:spcPts val="5000"/>
              </a:lnSpc>
            </a:pPr>
            <a:endParaRPr lang="en-US" sz="5000">
              <a:solidFill>
                <a:srgbClr val="000000"/>
              </a:solidFill>
              <a:latin typeface="Childos Arabic"/>
              <a:ea typeface="Childos Arabic"/>
              <a:cs typeface="Childos Arabic"/>
              <a:sym typeface="Childos Arabic"/>
            </a:endParaRPr>
          </a:p>
          <a:p>
            <a:pPr algn="ctr">
              <a:lnSpc>
                <a:spcPts val="5000"/>
              </a:lnSpc>
            </a:pPr>
            <a:r>
              <a:rPr lang="en-US" sz="5000">
                <a:solidFill>
                  <a:srgbClr val="000000"/>
                </a:solidFill>
                <a:latin typeface="Childos Arabic"/>
                <a:ea typeface="Childos Arabic"/>
                <a:cs typeface="Childos Arabic"/>
                <a:sym typeface="Childos Arabic"/>
              </a:rPr>
              <a:t>Some parts of your identity can fluctuate and change throughout your lifetime as can the identities of the people around you. </a:t>
            </a:r>
          </a:p>
        </p:txBody>
      </p:sp>
      <p:sp>
        <p:nvSpPr>
          <p:cNvPr id="6" name="Freeform 6"/>
          <p:cNvSpPr/>
          <p:nvPr/>
        </p:nvSpPr>
        <p:spPr>
          <a:xfrm>
            <a:off x="14067474" y="400665"/>
            <a:ext cx="3782057" cy="3834785"/>
          </a:xfrm>
          <a:custGeom>
            <a:avLst/>
            <a:gdLst/>
            <a:ahLst/>
            <a:cxnLst/>
            <a:rect l="l" t="t" r="r" b="b"/>
            <a:pathLst>
              <a:path w="3782057" h="3834785">
                <a:moveTo>
                  <a:pt x="0" y="0"/>
                </a:moveTo>
                <a:lnTo>
                  <a:pt x="3782056" y="0"/>
                </a:lnTo>
                <a:lnTo>
                  <a:pt x="3782056" y="3834785"/>
                </a:lnTo>
                <a:lnTo>
                  <a:pt x="0" y="3834785"/>
                </a:lnTo>
                <a:lnTo>
                  <a:pt x="0" y="0"/>
                </a:lnTo>
                <a:close/>
              </a:path>
            </a:pathLst>
          </a:custGeom>
          <a:blipFill>
            <a:blip r:embed="rId6"/>
            <a:stretch>
              <a:fillRect/>
            </a:stretch>
          </a:blipFill>
        </p:spPr>
        <p:txBody>
          <a:bodyPr/>
          <a:lstStyle/>
          <a:p>
            <a:endParaRPr lang="en-CA"/>
          </a:p>
        </p:txBody>
      </p:sp>
      <p:sp>
        <p:nvSpPr>
          <p:cNvPr id="7" name="Freeform 7"/>
          <p:cNvSpPr/>
          <p:nvPr/>
        </p:nvSpPr>
        <p:spPr>
          <a:xfrm>
            <a:off x="0" y="5954427"/>
            <a:ext cx="4412159" cy="4064701"/>
          </a:xfrm>
          <a:custGeom>
            <a:avLst/>
            <a:gdLst/>
            <a:ahLst/>
            <a:cxnLst/>
            <a:rect l="l" t="t" r="r" b="b"/>
            <a:pathLst>
              <a:path w="4412159" h="4064701">
                <a:moveTo>
                  <a:pt x="0" y="0"/>
                </a:moveTo>
                <a:lnTo>
                  <a:pt x="4412159" y="0"/>
                </a:lnTo>
                <a:lnTo>
                  <a:pt x="4412159" y="4064702"/>
                </a:lnTo>
                <a:lnTo>
                  <a:pt x="0" y="4064702"/>
                </a:lnTo>
                <a:lnTo>
                  <a:pt x="0" y="0"/>
                </a:lnTo>
                <a:close/>
              </a:path>
            </a:pathLst>
          </a:custGeom>
          <a:blipFill>
            <a:blip r:embed="rId7"/>
            <a:stretch>
              <a:fillRect/>
            </a:stretch>
          </a:blipFill>
        </p:spPr>
        <p:txBody>
          <a:bodyPr/>
          <a:lstStyle/>
          <a:p>
            <a:endParaRPr lang="en-CA"/>
          </a:p>
        </p:txBody>
      </p:sp>
      <p:sp>
        <p:nvSpPr>
          <p:cNvPr id="8" name="Freeform 8"/>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TextBox 2"/>
          <p:cNvSpPr txBox="1"/>
          <p:nvPr/>
        </p:nvSpPr>
        <p:spPr>
          <a:xfrm>
            <a:off x="2309560" y="756392"/>
            <a:ext cx="14117454" cy="911225"/>
          </a:xfrm>
          <a:prstGeom prst="rect">
            <a:avLst/>
          </a:prstGeom>
        </p:spPr>
        <p:txBody>
          <a:bodyPr lIns="0" tIns="0" rIns="0" bIns="0" rtlCol="0" anchor="t">
            <a:spAutoFit/>
          </a:bodyPr>
          <a:lstStyle/>
          <a:p>
            <a:pPr algn="ctr">
              <a:lnSpc>
                <a:spcPts val="7000"/>
              </a:lnSpc>
              <a:spcBef>
                <a:spcPct val="0"/>
              </a:spcBef>
            </a:pPr>
            <a:r>
              <a:rPr lang="en-US" sz="5000" spc="25">
                <a:solidFill>
                  <a:srgbClr val="000000"/>
                </a:solidFill>
                <a:latin typeface="Childos Arabic"/>
                <a:ea typeface="Childos Arabic"/>
                <a:cs typeface="Childos Arabic"/>
                <a:sym typeface="Childos Arabic"/>
              </a:rPr>
              <a:t>INDIVIDUAL IDENTITY VS. COLLECTIVE IDENTITY</a:t>
            </a:r>
          </a:p>
        </p:txBody>
      </p:sp>
      <p:sp>
        <p:nvSpPr>
          <p:cNvPr id="3" name="Freeform 3"/>
          <p:cNvSpPr/>
          <p:nvPr/>
        </p:nvSpPr>
        <p:spPr>
          <a:xfrm>
            <a:off x="1140730" y="908792"/>
            <a:ext cx="16455113" cy="8741779"/>
          </a:xfrm>
          <a:custGeom>
            <a:avLst/>
            <a:gdLst/>
            <a:ahLst/>
            <a:cxnLst/>
            <a:rect l="l" t="t" r="r" b="b"/>
            <a:pathLst>
              <a:path w="16455113" h="8741779">
                <a:moveTo>
                  <a:pt x="0" y="0"/>
                </a:moveTo>
                <a:lnTo>
                  <a:pt x="16455113" y="0"/>
                </a:lnTo>
                <a:lnTo>
                  <a:pt x="16455113" y="8741779"/>
                </a:lnTo>
                <a:lnTo>
                  <a:pt x="0" y="874177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TextBox 4"/>
          <p:cNvSpPr txBox="1"/>
          <p:nvPr/>
        </p:nvSpPr>
        <p:spPr>
          <a:xfrm>
            <a:off x="1877062" y="3018851"/>
            <a:ext cx="14982449" cy="4363589"/>
          </a:xfrm>
          <a:prstGeom prst="rect">
            <a:avLst/>
          </a:prstGeom>
        </p:spPr>
        <p:txBody>
          <a:bodyPr lIns="0" tIns="0" rIns="0" bIns="0" rtlCol="0" anchor="t">
            <a:spAutoFit/>
          </a:bodyPr>
          <a:lstStyle/>
          <a:p>
            <a:pPr algn="ctr">
              <a:lnSpc>
                <a:spcPts val="5712"/>
              </a:lnSpc>
              <a:spcBef>
                <a:spcPct val="0"/>
              </a:spcBef>
            </a:pPr>
            <a:r>
              <a:rPr lang="en-US" sz="4080" b="1" spc="20">
                <a:solidFill>
                  <a:srgbClr val="000000"/>
                </a:solidFill>
                <a:latin typeface="Childos Arabic Bold"/>
                <a:ea typeface="Childos Arabic Bold"/>
                <a:cs typeface="Childos Arabic Bold"/>
                <a:sym typeface="Childos Arabic Bold"/>
              </a:rPr>
              <a:t>Individual identity</a:t>
            </a:r>
            <a:r>
              <a:rPr lang="en-US" sz="4080" spc="20">
                <a:solidFill>
                  <a:srgbClr val="000000"/>
                </a:solidFill>
                <a:latin typeface="Childos Arabic"/>
                <a:ea typeface="Childos Arabic"/>
                <a:cs typeface="Childos Arabic"/>
                <a:sym typeface="Childos Arabic"/>
              </a:rPr>
              <a:t> is constructed through your relationships and has several dimensions (age, sex, gender, SES class, cultural origins, religion, etc.).</a:t>
            </a:r>
          </a:p>
          <a:p>
            <a:pPr algn="ctr">
              <a:lnSpc>
                <a:spcPts val="5712"/>
              </a:lnSpc>
              <a:spcBef>
                <a:spcPct val="0"/>
              </a:spcBef>
            </a:pPr>
            <a:endParaRPr lang="en-US" sz="4080" spc="20">
              <a:solidFill>
                <a:srgbClr val="000000"/>
              </a:solidFill>
              <a:latin typeface="Childos Arabic"/>
              <a:ea typeface="Childos Arabic"/>
              <a:cs typeface="Childos Arabic"/>
              <a:sym typeface="Childos Arabic"/>
            </a:endParaRPr>
          </a:p>
          <a:p>
            <a:pPr algn="ctr">
              <a:lnSpc>
                <a:spcPts val="5712"/>
              </a:lnSpc>
              <a:spcBef>
                <a:spcPct val="0"/>
              </a:spcBef>
            </a:pPr>
            <a:r>
              <a:rPr lang="en-US" sz="4080" b="1" spc="20">
                <a:solidFill>
                  <a:srgbClr val="000000"/>
                </a:solidFill>
                <a:latin typeface="Childos Arabic Bold"/>
                <a:ea typeface="Childos Arabic Bold"/>
                <a:cs typeface="Childos Arabic Bold"/>
                <a:sym typeface="Childos Arabic Bold"/>
              </a:rPr>
              <a:t>Collective identity </a:t>
            </a:r>
            <a:r>
              <a:rPr lang="en-US" sz="4080" spc="20">
                <a:solidFill>
                  <a:srgbClr val="000000"/>
                </a:solidFill>
                <a:latin typeface="Childos Arabic"/>
                <a:ea typeface="Childos Arabic"/>
                <a:cs typeface="Childos Arabic"/>
                <a:sym typeface="Childos Arabic"/>
              </a:rPr>
              <a:t>is the awareness of belonging to a group or a shared culture.</a:t>
            </a:r>
          </a:p>
        </p:txBody>
      </p:sp>
      <p:sp>
        <p:nvSpPr>
          <p:cNvPr id="5" name="Freeform 5"/>
          <p:cNvSpPr/>
          <p:nvPr/>
        </p:nvSpPr>
        <p:spPr>
          <a:xfrm>
            <a:off x="2069344" y="7388405"/>
            <a:ext cx="2553595" cy="2553595"/>
          </a:xfrm>
          <a:custGeom>
            <a:avLst/>
            <a:gdLst/>
            <a:ahLst/>
            <a:cxnLst/>
            <a:rect l="l" t="t" r="r" b="b"/>
            <a:pathLst>
              <a:path w="2553595" h="2553595">
                <a:moveTo>
                  <a:pt x="0" y="0"/>
                </a:moveTo>
                <a:lnTo>
                  <a:pt x="2553594" y="0"/>
                </a:lnTo>
                <a:lnTo>
                  <a:pt x="2553594" y="2553595"/>
                </a:lnTo>
                <a:lnTo>
                  <a:pt x="0" y="25535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7"/>
            <a:stretch>
              <a:fillRect/>
            </a:stretch>
          </a:blipFill>
        </p:spPr>
        <p:txBody>
          <a:bodyPr/>
          <a:lstStyle/>
          <a:p>
            <a:endParaRPr lang="en-C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178435" y="1919729"/>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5365824" y="3805005"/>
            <a:ext cx="7556294" cy="1803401"/>
          </a:xfrm>
          <a:prstGeom prst="rect">
            <a:avLst/>
          </a:prstGeom>
        </p:spPr>
        <p:txBody>
          <a:bodyPr lIns="0" tIns="0" rIns="0" bIns="0" rtlCol="0" anchor="t">
            <a:spAutoFit/>
          </a:bodyPr>
          <a:lstStyle/>
          <a:p>
            <a:pPr algn="ctr">
              <a:lnSpc>
                <a:spcPts val="13999"/>
              </a:lnSpc>
              <a:spcBef>
                <a:spcPct val="0"/>
              </a:spcBef>
            </a:pPr>
            <a:r>
              <a:rPr lang="en-US" sz="9999" spc="49">
                <a:solidFill>
                  <a:srgbClr val="0D3700"/>
                </a:solidFill>
                <a:latin typeface="Childos Arabic"/>
                <a:ea typeface="Childos Arabic"/>
                <a:cs typeface="Childos Arabic"/>
                <a:sym typeface="Childos Arabic"/>
              </a:rPr>
              <a:t>Self-Esteem</a:t>
            </a:r>
          </a:p>
        </p:txBody>
      </p:sp>
      <p:sp>
        <p:nvSpPr>
          <p:cNvPr id="6" name="Freeform 6"/>
          <p:cNvSpPr/>
          <p:nvPr/>
        </p:nvSpPr>
        <p:spPr>
          <a:xfrm>
            <a:off x="-1991337" y="8077632"/>
            <a:ext cx="3982673" cy="3968191"/>
          </a:xfrm>
          <a:custGeom>
            <a:avLst/>
            <a:gdLst/>
            <a:ahLst/>
            <a:cxnLst/>
            <a:rect l="l" t="t" r="r" b="b"/>
            <a:pathLst>
              <a:path w="3982673" h="3968191">
                <a:moveTo>
                  <a:pt x="0" y="0"/>
                </a:moveTo>
                <a:lnTo>
                  <a:pt x="3982674" y="0"/>
                </a:lnTo>
                <a:lnTo>
                  <a:pt x="3982674" y="3968190"/>
                </a:lnTo>
                <a:lnTo>
                  <a:pt x="0" y="3968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916444" y="772611"/>
            <a:ext cx="16455113" cy="8741779"/>
          </a:xfrm>
          <a:custGeom>
            <a:avLst/>
            <a:gdLst/>
            <a:ahLst/>
            <a:cxnLst/>
            <a:rect l="l" t="t" r="r" b="b"/>
            <a:pathLst>
              <a:path w="16455113" h="8741779">
                <a:moveTo>
                  <a:pt x="0" y="0"/>
                </a:moveTo>
                <a:lnTo>
                  <a:pt x="16455112" y="0"/>
                </a:lnTo>
                <a:lnTo>
                  <a:pt x="16455112" y="8741778"/>
                </a:lnTo>
                <a:lnTo>
                  <a:pt x="0" y="87417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59278" y="516521"/>
            <a:ext cx="3379280" cy="4114800"/>
          </a:xfrm>
          <a:custGeom>
            <a:avLst/>
            <a:gdLst/>
            <a:ahLst/>
            <a:cxnLst/>
            <a:rect l="l" t="t" r="r" b="b"/>
            <a:pathLst>
              <a:path w="3379280" h="4114800">
                <a:moveTo>
                  <a:pt x="0" y="0"/>
                </a:moveTo>
                <a:lnTo>
                  <a:pt x="3379279" y="0"/>
                </a:lnTo>
                <a:lnTo>
                  <a:pt x="3379279"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flipH="1">
            <a:off x="559278" y="5922960"/>
            <a:ext cx="3482150" cy="4114800"/>
          </a:xfrm>
          <a:custGeom>
            <a:avLst/>
            <a:gdLst/>
            <a:ahLst/>
            <a:cxnLst/>
            <a:rect l="l" t="t" r="r" b="b"/>
            <a:pathLst>
              <a:path w="3482150" h="4114800">
                <a:moveTo>
                  <a:pt x="3482149" y="0"/>
                </a:moveTo>
                <a:lnTo>
                  <a:pt x="0" y="0"/>
                </a:lnTo>
                <a:lnTo>
                  <a:pt x="0" y="4114800"/>
                </a:lnTo>
                <a:lnTo>
                  <a:pt x="3482149" y="4114800"/>
                </a:lnTo>
                <a:lnTo>
                  <a:pt x="348214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3938557" y="2621546"/>
            <a:ext cx="10972407" cy="5821561"/>
          </a:xfrm>
          <a:prstGeom prst="rect">
            <a:avLst/>
          </a:prstGeom>
        </p:spPr>
        <p:txBody>
          <a:bodyPr lIns="0" tIns="0" rIns="0" bIns="0" rtlCol="0" anchor="t">
            <a:spAutoFit/>
          </a:bodyPr>
          <a:lstStyle/>
          <a:p>
            <a:pPr algn="ctr">
              <a:lnSpc>
                <a:spcPts val="4195"/>
              </a:lnSpc>
            </a:pPr>
            <a:r>
              <a:rPr lang="en-US" sz="4195">
                <a:solidFill>
                  <a:srgbClr val="000000"/>
                </a:solidFill>
                <a:latin typeface="Childos Arabic"/>
                <a:ea typeface="Childos Arabic"/>
                <a:cs typeface="Childos Arabic"/>
                <a:sym typeface="Childos Arabic"/>
              </a:rPr>
              <a:t>Self-esteem is liking yourself, feeling worthy,  believing in yourself, and knowing what you do well!</a:t>
            </a:r>
          </a:p>
          <a:p>
            <a:pPr algn="ctr">
              <a:lnSpc>
                <a:spcPts val="4195"/>
              </a:lnSpc>
            </a:pPr>
            <a:endParaRPr lang="en-US" sz="4195">
              <a:solidFill>
                <a:srgbClr val="000000"/>
              </a:solidFill>
              <a:latin typeface="Childos Arabic"/>
              <a:ea typeface="Childos Arabic"/>
              <a:cs typeface="Childos Arabic"/>
              <a:sym typeface="Childos Arabic"/>
            </a:endParaRPr>
          </a:p>
          <a:p>
            <a:pPr algn="ctr">
              <a:lnSpc>
                <a:spcPts val="4195"/>
              </a:lnSpc>
            </a:pPr>
            <a:r>
              <a:rPr lang="en-US" sz="4195" b="1">
                <a:solidFill>
                  <a:srgbClr val="000000"/>
                </a:solidFill>
                <a:latin typeface="Childos Arabic Bold"/>
                <a:ea typeface="Childos Arabic Bold"/>
                <a:cs typeface="Childos Arabic Bold"/>
                <a:sym typeface="Childos Arabic Bold"/>
              </a:rPr>
              <a:t>Self-esteem gives you the confidence to</a:t>
            </a:r>
          </a:p>
          <a:p>
            <a:pPr marL="905771" lvl="1" indent="-452886" algn="ctr">
              <a:lnSpc>
                <a:spcPts val="4195"/>
              </a:lnSpc>
              <a:buFont typeface="Arial"/>
              <a:buChar char="•"/>
            </a:pPr>
            <a:r>
              <a:rPr lang="en-US" sz="4195">
                <a:solidFill>
                  <a:srgbClr val="000000"/>
                </a:solidFill>
                <a:latin typeface="Childos Arabic"/>
                <a:ea typeface="Childos Arabic"/>
                <a:cs typeface="Childos Arabic"/>
                <a:sym typeface="Childos Arabic"/>
              </a:rPr>
              <a:t>try new things and try again when things don’t go as planned.</a:t>
            </a:r>
          </a:p>
          <a:p>
            <a:pPr marL="905771" lvl="1" indent="-452886" algn="ctr">
              <a:lnSpc>
                <a:spcPts val="4195"/>
              </a:lnSpc>
              <a:buFont typeface="Arial"/>
              <a:buChar char="•"/>
            </a:pPr>
            <a:r>
              <a:rPr lang="en-US" sz="4195">
                <a:solidFill>
                  <a:srgbClr val="000000"/>
                </a:solidFill>
                <a:latin typeface="Childos Arabic"/>
                <a:ea typeface="Childos Arabic"/>
                <a:cs typeface="Childos Arabic"/>
                <a:sym typeface="Childos Arabic"/>
              </a:rPr>
              <a:t>do things that you might not enjoy or normally be good at.</a:t>
            </a:r>
          </a:p>
          <a:p>
            <a:pPr marL="905771" lvl="1" indent="-452886" algn="ctr">
              <a:lnSpc>
                <a:spcPts val="4195"/>
              </a:lnSpc>
              <a:buFont typeface="Arial"/>
              <a:buChar char="•"/>
            </a:pPr>
            <a:r>
              <a:rPr lang="en-US" sz="4195">
                <a:solidFill>
                  <a:srgbClr val="000000"/>
                </a:solidFill>
                <a:latin typeface="Childos Arabic"/>
                <a:ea typeface="Childos Arabic"/>
                <a:cs typeface="Childos Arabic"/>
                <a:sym typeface="Childos Arabic"/>
              </a:rPr>
              <a:t>face challenges rather than avoid them.</a:t>
            </a:r>
          </a:p>
          <a:p>
            <a:pPr algn="ctr">
              <a:lnSpc>
                <a:spcPts val="4195"/>
              </a:lnSpc>
            </a:pPr>
            <a:endParaRPr lang="en-US" sz="4195">
              <a:solidFill>
                <a:srgbClr val="000000"/>
              </a:solidFill>
              <a:latin typeface="Childos Arabic"/>
              <a:ea typeface="Childos Arabic"/>
              <a:cs typeface="Childos Arabic"/>
              <a:sym typeface="Childos Arabic"/>
            </a:endParaRPr>
          </a:p>
          <a:p>
            <a:pPr algn="ctr">
              <a:lnSpc>
                <a:spcPts val="4195"/>
              </a:lnSpc>
            </a:pPr>
            <a:endParaRPr lang="en-US" sz="4195">
              <a:solidFill>
                <a:srgbClr val="000000"/>
              </a:solidFill>
              <a:latin typeface="Childos Arabic"/>
              <a:ea typeface="Childos Arabic"/>
              <a:cs typeface="Childos Arabic"/>
              <a:sym typeface="Childos Arabic"/>
            </a:endParaRPr>
          </a:p>
        </p:txBody>
      </p:sp>
      <p:sp>
        <p:nvSpPr>
          <p:cNvPr id="6" name="Freeform 6"/>
          <p:cNvSpPr/>
          <p:nvPr/>
        </p:nvSpPr>
        <p:spPr>
          <a:xfrm rot="2554354">
            <a:off x="8234491" y="115571"/>
            <a:ext cx="1819018" cy="1826258"/>
          </a:xfrm>
          <a:custGeom>
            <a:avLst/>
            <a:gdLst/>
            <a:ahLst/>
            <a:cxnLst/>
            <a:rect l="l" t="t" r="r" b="b"/>
            <a:pathLst>
              <a:path w="1819018" h="1826258">
                <a:moveTo>
                  <a:pt x="0" y="0"/>
                </a:moveTo>
                <a:lnTo>
                  <a:pt x="1819018" y="0"/>
                </a:lnTo>
                <a:lnTo>
                  <a:pt x="1819018" y="1826258"/>
                </a:lnTo>
                <a:lnTo>
                  <a:pt x="0" y="182625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7" name="Freeform 7"/>
          <p:cNvSpPr/>
          <p:nvPr/>
        </p:nvSpPr>
        <p:spPr>
          <a:xfrm>
            <a:off x="14847884" y="8665203"/>
            <a:ext cx="3066654" cy="1000496"/>
          </a:xfrm>
          <a:custGeom>
            <a:avLst/>
            <a:gdLst/>
            <a:ahLst/>
            <a:cxnLst/>
            <a:rect l="l" t="t" r="r" b="b"/>
            <a:pathLst>
              <a:path w="3066654" h="1000496">
                <a:moveTo>
                  <a:pt x="0" y="0"/>
                </a:moveTo>
                <a:lnTo>
                  <a:pt x="3066654" y="0"/>
                </a:lnTo>
                <a:lnTo>
                  <a:pt x="3066654" y="1000495"/>
                </a:lnTo>
                <a:lnTo>
                  <a:pt x="0" y="1000495"/>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8FFE3"/>
        </a:solidFill>
        <a:effectLst/>
      </p:bgPr>
    </p:bg>
    <p:spTree>
      <p:nvGrpSpPr>
        <p:cNvPr id="1" name=""/>
        <p:cNvGrpSpPr/>
        <p:nvPr/>
      </p:nvGrpSpPr>
      <p:grpSpPr>
        <a:xfrm>
          <a:off x="0" y="0"/>
          <a:ext cx="0" cy="0"/>
          <a:chOff x="0" y="0"/>
          <a:chExt cx="0" cy="0"/>
        </a:xfrm>
      </p:grpSpPr>
      <p:sp>
        <p:nvSpPr>
          <p:cNvPr id="2" name="Freeform 2"/>
          <p:cNvSpPr/>
          <p:nvPr/>
        </p:nvSpPr>
        <p:spPr>
          <a:xfrm>
            <a:off x="3058094" y="1811466"/>
            <a:ext cx="12171812" cy="6664067"/>
          </a:xfrm>
          <a:custGeom>
            <a:avLst/>
            <a:gdLst/>
            <a:ahLst/>
            <a:cxnLst/>
            <a:rect l="l" t="t" r="r" b="b"/>
            <a:pathLst>
              <a:path w="12171812" h="6664067">
                <a:moveTo>
                  <a:pt x="0" y="0"/>
                </a:moveTo>
                <a:lnTo>
                  <a:pt x="12171812" y="0"/>
                </a:lnTo>
                <a:lnTo>
                  <a:pt x="12171812" y="6664068"/>
                </a:lnTo>
                <a:lnTo>
                  <a:pt x="0" y="66640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6400" y="6587298"/>
            <a:ext cx="7315200" cy="3776472"/>
          </a:xfrm>
          <a:custGeom>
            <a:avLst/>
            <a:gdLst/>
            <a:ahLst/>
            <a:cxnLst/>
            <a:rect l="l" t="t" r="r" b="b"/>
            <a:pathLst>
              <a:path w="7315200" h="3776472">
                <a:moveTo>
                  <a:pt x="0" y="0"/>
                </a:moveTo>
                <a:lnTo>
                  <a:pt x="7315200" y="0"/>
                </a:lnTo>
                <a:lnTo>
                  <a:pt x="7315200" y="3776472"/>
                </a:lnTo>
                <a:lnTo>
                  <a:pt x="0" y="377647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058094" y="1306691"/>
            <a:ext cx="1847329" cy="1824238"/>
          </a:xfrm>
          <a:custGeom>
            <a:avLst/>
            <a:gdLst/>
            <a:ahLst/>
            <a:cxnLst/>
            <a:rect l="l" t="t" r="r" b="b"/>
            <a:pathLst>
              <a:path w="1847329" h="1824238">
                <a:moveTo>
                  <a:pt x="0" y="0"/>
                </a:moveTo>
                <a:lnTo>
                  <a:pt x="1847329" y="0"/>
                </a:lnTo>
                <a:lnTo>
                  <a:pt x="1847329" y="1824238"/>
                </a:lnTo>
                <a:lnTo>
                  <a:pt x="0" y="182423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12341009" y="1306691"/>
            <a:ext cx="3275630" cy="2178294"/>
          </a:xfrm>
          <a:custGeom>
            <a:avLst/>
            <a:gdLst/>
            <a:ahLst/>
            <a:cxnLst/>
            <a:rect l="l" t="t" r="r" b="b"/>
            <a:pathLst>
              <a:path w="3275630" h="2178294">
                <a:moveTo>
                  <a:pt x="0" y="0"/>
                </a:moveTo>
                <a:lnTo>
                  <a:pt x="3275629" y="0"/>
                </a:lnTo>
                <a:lnTo>
                  <a:pt x="3275629" y="2178294"/>
                </a:lnTo>
                <a:lnTo>
                  <a:pt x="0" y="217829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a:off x="3614112" y="3521644"/>
            <a:ext cx="11059776" cy="2905169"/>
          </a:xfrm>
          <a:prstGeom prst="rect">
            <a:avLst/>
          </a:prstGeom>
        </p:spPr>
        <p:txBody>
          <a:bodyPr lIns="0" tIns="0" rIns="0" bIns="0" rtlCol="0" anchor="t">
            <a:spAutoFit/>
          </a:bodyPr>
          <a:lstStyle/>
          <a:p>
            <a:pPr algn="ctr">
              <a:lnSpc>
                <a:spcPts val="5702"/>
              </a:lnSpc>
              <a:spcBef>
                <a:spcPct val="0"/>
              </a:spcBef>
            </a:pPr>
            <a:r>
              <a:rPr lang="en-US" sz="4073" spc="20">
                <a:solidFill>
                  <a:srgbClr val="000000"/>
                </a:solidFill>
                <a:latin typeface="Childos Arabic"/>
                <a:ea typeface="Childos Arabic"/>
                <a:cs typeface="Childos Arabic"/>
                <a:sym typeface="Childos Arabic"/>
              </a:rPr>
              <a:t>Your friends, family, and the media can affect your self-esteem both positively and negatively. Everyone has strengths and weaknesses that make them unique. </a:t>
            </a:r>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8FFE3"/>
        </a:solidFill>
        <a:effectLst/>
      </p:bgPr>
    </p:bg>
    <p:spTree>
      <p:nvGrpSpPr>
        <p:cNvPr id="1" name=""/>
        <p:cNvGrpSpPr/>
        <p:nvPr/>
      </p:nvGrpSpPr>
      <p:grpSpPr>
        <a:xfrm>
          <a:off x="0" y="0"/>
          <a:ext cx="0" cy="0"/>
          <a:chOff x="0" y="0"/>
          <a:chExt cx="0" cy="0"/>
        </a:xfrm>
      </p:grpSpPr>
      <p:sp>
        <p:nvSpPr>
          <p:cNvPr id="2" name="TextBox 2"/>
          <p:cNvSpPr txBox="1"/>
          <p:nvPr/>
        </p:nvSpPr>
        <p:spPr>
          <a:xfrm>
            <a:off x="3422248" y="679715"/>
            <a:ext cx="12934215" cy="755121"/>
          </a:xfrm>
          <a:prstGeom prst="rect">
            <a:avLst/>
          </a:prstGeom>
        </p:spPr>
        <p:txBody>
          <a:bodyPr lIns="0" tIns="0" rIns="0" bIns="0" rtlCol="0" anchor="t">
            <a:spAutoFit/>
          </a:bodyPr>
          <a:lstStyle/>
          <a:p>
            <a:pPr algn="ctr">
              <a:lnSpc>
                <a:spcPts val="5354"/>
              </a:lnSpc>
            </a:pPr>
            <a:r>
              <a:rPr lang="en-US" sz="5354">
                <a:solidFill>
                  <a:srgbClr val="0C300B"/>
                </a:solidFill>
                <a:latin typeface="Childos Arabic"/>
                <a:ea typeface="Childos Arabic"/>
                <a:cs typeface="Childos Arabic"/>
                <a:sym typeface="Childos Arabic"/>
              </a:rPr>
              <a:t>SOCIAL MEDIA AND SELF IMAGE</a:t>
            </a:r>
          </a:p>
        </p:txBody>
      </p:sp>
      <p:sp>
        <p:nvSpPr>
          <p:cNvPr id="3" name="Freeform 3"/>
          <p:cNvSpPr/>
          <p:nvPr/>
        </p:nvSpPr>
        <p:spPr>
          <a:xfrm rot="-5311271">
            <a:off x="-5139965" y="4549726"/>
            <a:ext cx="12796616" cy="2629123"/>
          </a:xfrm>
          <a:custGeom>
            <a:avLst/>
            <a:gdLst/>
            <a:ahLst/>
            <a:cxnLst/>
            <a:rect l="l" t="t" r="r" b="b"/>
            <a:pathLst>
              <a:path w="12796616" h="2629123">
                <a:moveTo>
                  <a:pt x="0" y="0"/>
                </a:moveTo>
                <a:lnTo>
                  <a:pt x="12796616" y="0"/>
                </a:lnTo>
                <a:lnTo>
                  <a:pt x="12796616" y="2629123"/>
                </a:lnTo>
                <a:lnTo>
                  <a:pt x="0" y="26291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8793234" y="8548836"/>
            <a:ext cx="1096121" cy="1418927"/>
          </a:xfrm>
          <a:custGeom>
            <a:avLst/>
            <a:gdLst/>
            <a:ahLst/>
            <a:cxnLst/>
            <a:rect l="l" t="t" r="r" b="b"/>
            <a:pathLst>
              <a:path w="1096121" h="1418927">
                <a:moveTo>
                  <a:pt x="0" y="0"/>
                </a:moveTo>
                <a:lnTo>
                  <a:pt x="1096122" y="0"/>
                </a:lnTo>
                <a:lnTo>
                  <a:pt x="1096122" y="1418928"/>
                </a:lnTo>
                <a:lnTo>
                  <a:pt x="0" y="141892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5305065">
            <a:off x="-7131351" y="3417991"/>
            <a:ext cx="14662690" cy="3012516"/>
          </a:xfrm>
          <a:custGeom>
            <a:avLst/>
            <a:gdLst/>
            <a:ahLst/>
            <a:cxnLst/>
            <a:rect l="l" t="t" r="r" b="b"/>
            <a:pathLst>
              <a:path w="14662690" h="3012516">
                <a:moveTo>
                  <a:pt x="0" y="0"/>
                </a:moveTo>
                <a:lnTo>
                  <a:pt x="14662691" y="0"/>
                </a:lnTo>
                <a:lnTo>
                  <a:pt x="14662691" y="3012516"/>
                </a:lnTo>
                <a:lnTo>
                  <a:pt x="0" y="301251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5813519" y="1653558"/>
            <a:ext cx="7640752" cy="4985591"/>
          </a:xfrm>
          <a:custGeom>
            <a:avLst/>
            <a:gdLst/>
            <a:ahLst/>
            <a:cxnLst/>
            <a:rect l="l" t="t" r="r" b="b"/>
            <a:pathLst>
              <a:path w="7640752" h="4985591">
                <a:moveTo>
                  <a:pt x="0" y="0"/>
                </a:moveTo>
                <a:lnTo>
                  <a:pt x="7640753" y="0"/>
                </a:lnTo>
                <a:lnTo>
                  <a:pt x="7640753" y="4985591"/>
                </a:lnTo>
                <a:lnTo>
                  <a:pt x="0" y="49855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0"/>
            <a:stretch>
              <a:fillRect/>
            </a:stretch>
          </a:blipFill>
        </p:spPr>
        <p:txBody>
          <a:bodyPr/>
          <a:lstStyle/>
          <a:p>
            <a:endParaRPr lang="en-CA"/>
          </a:p>
        </p:txBody>
      </p:sp>
      <p:sp>
        <p:nvSpPr>
          <p:cNvPr id="8" name="TextBox 8"/>
          <p:cNvSpPr txBox="1"/>
          <p:nvPr/>
        </p:nvSpPr>
        <p:spPr>
          <a:xfrm>
            <a:off x="3981308" y="7103737"/>
            <a:ext cx="11414987" cy="1142371"/>
          </a:xfrm>
          <a:prstGeom prst="rect">
            <a:avLst/>
          </a:prstGeom>
        </p:spPr>
        <p:txBody>
          <a:bodyPr lIns="0" tIns="0" rIns="0" bIns="0" rtlCol="0" anchor="t">
            <a:spAutoFit/>
          </a:bodyPr>
          <a:lstStyle/>
          <a:p>
            <a:pPr algn="ctr">
              <a:lnSpc>
                <a:spcPts val="4529"/>
              </a:lnSpc>
            </a:pPr>
            <a:r>
              <a:rPr lang="en-US" sz="3235" u="sng">
                <a:solidFill>
                  <a:srgbClr val="0C300B"/>
                </a:solidFill>
                <a:latin typeface="Arimo"/>
                <a:ea typeface="Arimo"/>
                <a:cs typeface="Arimo"/>
                <a:sym typeface="Arimo"/>
                <a:hlinkClick r:id="rId11" tooltip="https://www.youtube.com/watch?v=C9N6k3nfwao&amp;ab_channel=AMAZEOrg"/>
              </a:rPr>
              <a:t>https://www.youtube.com/watch?v=C9N6k3nfwao&amp;ab_channel=AMAZEOrg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3549573" y="1944224"/>
            <a:ext cx="11686854" cy="6398553"/>
          </a:xfrm>
          <a:custGeom>
            <a:avLst/>
            <a:gdLst/>
            <a:ahLst/>
            <a:cxnLst/>
            <a:rect l="l" t="t" r="r" b="b"/>
            <a:pathLst>
              <a:path w="11686854" h="6398553">
                <a:moveTo>
                  <a:pt x="0" y="0"/>
                </a:moveTo>
                <a:lnTo>
                  <a:pt x="11686854" y="0"/>
                </a:lnTo>
                <a:lnTo>
                  <a:pt x="11686854" y="6398552"/>
                </a:lnTo>
                <a:lnTo>
                  <a:pt x="0" y="63985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676893" y="905375"/>
            <a:ext cx="12934215" cy="755121"/>
          </a:xfrm>
          <a:prstGeom prst="rect">
            <a:avLst/>
          </a:prstGeom>
        </p:spPr>
        <p:txBody>
          <a:bodyPr lIns="0" tIns="0" rIns="0" bIns="0" rtlCol="0" anchor="t">
            <a:spAutoFit/>
          </a:bodyPr>
          <a:lstStyle/>
          <a:p>
            <a:pPr algn="ctr">
              <a:lnSpc>
                <a:spcPts val="5354"/>
              </a:lnSpc>
            </a:pPr>
            <a:r>
              <a:rPr lang="en-US" sz="5354">
                <a:solidFill>
                  <a:srgbClr val="0C300B"/>
                </a:solidFill>
                <a:latin typeface="Childos Arabic"/>
                <a:ea typeface="Childos Arabic"/>
                <a:cs typeface="Childos Arabic"/>
                <a:sym typeface="Childos Arabic"/>
              </a:rPr>
              <a:t>SOCIAL MEDIA AND SELF IMAGE</a:t>
            </a:r>
          </a:p>
        </p:txBody>
      </p:sp>
      <p:sp>
        <p:nvSpPr>
          <p:cNvPr id="4" name="Freeform 4"/>
          <p:cNvSpPr/>
          <p:nvPr/>
        </p:nvSpPr>
        <p:spPr>
          <a:xfrm>
            <a:off x="0" y="3943601"/>
            <a:ext cx="5851786" cy="6343399"/>
          </a:xfrm>
          <a:custGeom>
            <a:avLst/>
            <a:gdLst/>
            <a:ahLst/>
            <a:cxnLst/>
            <a:rect l="l" t="t" r="r" b="b"/>
            <a:pathLst>
              <a:path w="5851786" h="6343399">
                <a:moveTo>
                  <a:pt x="0" y="0"/>
                </a:moveTo>
                <a:lnTo>
                  <a:pt x="5851786" y="0"/>
                </a:lnTo>
                <a:lnTo>
                  <a:pt x="5851786" y="6343399"/>
                </a:lnTo>
                <a:lnTo>
                  <a:pt x="0" y="6343399"/>
                </a:lnTo>
                <a:lnTo>
                  <a:pt x="0" y="0"/>
                </a:lnTo>
                <a:close/>
              </a:path>
            </a:pathLst>
          </a:custGeom>
          <a:blipFill>
            <a:blip r:embed="rId4"/>
            <a:stretch>
              <a:fillRect/>
            </a:stretch>
          </a:blipFill>
        </p:spPr>
        <p:txBody>
          <a:bodyPr/>
          <a:lstStyle/>
          <a:p>
            <a:endParaRPr lang="en-CA"/>
          </a:p>
        </p:txBody>
      </p:sp>
      <p:sp>
        <p:nvSpPr>
          <p:cNvPr id="5" name="TextBox 5"/>
          <p:cNvSpPr txBox="1"/>
          <p:nvPr/>
        </p:nvSpPr>
        <p:spPr>
          <a:xfrm>
            <a:off x="4339539" y="2799877"/>
            <a:ext cx="10106923" cy="4968875"/>
          </a:xfrm>
          <a:prstGeom prst="rect">
            <a:avLst/>
          </a:prstGeom>
        </p:spPr>
        <p:txBody>
          <a:bodyPr lIns="0" tIns="0" rIns="0" bIns="0" rtlCol="0" anchor="t">
            <a:spAutoFit/>
          </a:bodyPr>
          <a:lstStyle/>
          <a:p>
            <a:pPr algn="ctr">
              <a:lnSpc>
                <a:spcPts val="4899"/>
              </a:lnSpc>
              <a:spcBef>
                <a:spcPct val="0"/>
              </a:spcBef>
            </a:pPr>
            <a:r>
              <a:rPr lang="en-US" sz="3499" spc="-87">
                <a:solidFill>
                  <a:srgbClr val="0C300B"/>
                </a:solidFill>
                <a:latin typeface="Childos Arabic"/>
                <a:ea typeface="Childos Arabic"/>
                <a:cs typeface="Childos Arabic"/>
                <a:sym typeface="Childos Arabic"/>
              </a:rPr>
              <a:t>Social media is designed to make you feel bad. Most people only post what they want others to see. You only get a very small snapshot of what someone’s life is really like online</a:t>
            </a:r>
          </a:p>
          <a:p>
            <a:pPr algn="ctr">
              <a:lnSpc>
                <a:spcPts val="4899"/>
              </a:lnSpc>
              <a:spcBef>
                <a:spcPct val="0"/>
              </a:spcBef>
            </a:pPr>
            <a:endParaRPr lang="en-US" sz="3499" spc="-87">
              <a:solidFill>
                <a:srgbClr val="0C300B"/>
              </a:solidFill>
              <a:latin typeface="Childos Arabic"/>
              <a:ea typeface="Childos Arabic"/>
              <a:cs typeface="Childos Arabic"/>
              <a:sym typeface="Childos Arabic"/>
            </a:endParaRPr>
          </a:p>
          <a:p>
            <a:pPr algn="ctr">
              <a:lnSpc>
                <a:spcPts val="4899"/>
              </a:lnSpc>
              <a:spcBef>
                <a:spcPct val="0"/>
              </a:spcBef>
            </a:pPr>
            <a:r>
              <a:rPr lang="en-US" sz="3499" spc="-87">
                <a:solidFill>
                  <a:srgbClr val="0C300B"/>
                </a:solidFill>
                <a:latin typeface="Childos Arabic"/>
                <a:ea typeface="Childos Arabic"/>
                <a:cs typeface="Childos Arabic"/>
                <a:sym typeface="Childos Arabic"/>
              </a:rPr>
              <a:t>When you compare yourself to what you see online you are setting up very high unrealistic expectations. </a:t>
            </a:r>
          </a:p>
          <a:p>
            <a:pPr algn="ctr">
              <a:lnSpc>
                <a:spcPts val="4899"/>
              </a:lnSpc>
              <a:spcBef>
                <a:spcPct val="0"/>
              </a:spcBef>
            </a:pPr>
            <a:endParaRPr lang="en-US" sz="3499" spc="-87">
              <a:solidFill>
                <a:srgbClr val="0C300B"/>
              </a:solidFill>
              <a:latin typeface="Childos Arabic"/>
              <a:ea typeface="Childos Arabic"/>
              <a:cs typeface="Childos Arabic"/>
              <a:sym typeface="Childos Arabic"/>
            </a:endParaRPr>
          </a:p>
          <a:p>
            <a:pPr algn="ctr">
              <a:lnSpc>
                <a:spcPts val="4899"/>
              </a:lnSpc>
              <a:spcBef>
                <a:spcPct val="0"/>
              </a:spcBef>
            </a:pPr>
            <a:r>
              <a:rPr lang="en-US" sz="3499" b="1" spc="-87">
                <a:solidFill>
                  <a:srgbClr val="0C300B"/>
                </a:solidFill>
                <a:latin typeface="Childos Arabic Bold"/>
                <a:ea typeface="Childos Arabic Bold"/>
                <a:cs typeface="Childos Arabic Bold"/>
                <a:sym typeface="Childos Arabic Bold"/>
              </a:rPr>
              <a:t>Remember nothing is as it seems online.</a:t>
            </a:r>
          </a:p>
        </p:txBody>
      </p:sp>
      <p:sp>
        <p:nvSpPr>
          <p:cNvPr id="6" name="Freeform 6"/>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5"/>
            <a:stretch>
              <a:fillRect/>
            </a:stretch>
          </a:blipFill>
        </p:spPr>
        <p:txBody>
          <a:bodyPr/>
          <a:lstStyle/>
          <a:p>
            <a:endParaRPr lang="en-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TextBox 2"/>
          <p:cNvSpPr txBox="1"/>
          <p:nvPr/>
        </p:nvSpPr>
        <p:spPr>
          <a:xfrm>
            <a:off x="2676893" y="905375"/>
            <a:ext cx="12934215" cy="755121"/>
          </a:xfrm>
          <a:prstGeom prst="rect">
            <a:avLst/>
          </a:prstGeom>
        </p:spPr>
        <p:txBody>
          <a:bodyPr lIns="0" tIns="0" rIns="0" bIns="0" rtlCol="0" anchor="t">
            <a:spAutoFit/>
          </a:bodyPr>
          <a:lstStyle/>
          <a:p>
            <a:pPr algn="ctr">
              <a:lnSpc>
                <a:spcPts val="5354"/>
              </a:lnSpc>
            </a:pPr>
            <a:r>
              <a:rPr lang="en-US" sz="5354">
                <a:solidFill>
                  <a:srgbClr val="0C300B"/>
                </a:solidFill>
                <a:latin typeface="Childos Arabic"/>
                <a:ea typeface="Childos Arabic"/>
                <a:cs typeface="Childos Arabic"/>
                <a:sym typeface="Childos Arabic"/>
              </a:rPr>
              <a:t>WHAT HELPS SELF-ESTEEM?</a:t>
            </a:r>
          </a:p>
        </p:txBody>
      </p:sp>
      <p:sp>
        <p:nvSpPr>
          <p:cNvPr id="3" name="Freeform 3"/>
          <p:cNvSpPr/>
          <p:nvPr/>
        </p:nvSpPr>
        <p:spPr>
          <a:xfrm>
            <a:off x="1028700" y="848225"/>
            <a:ext cx="16455113" cy="8741779"/>
          </a:xfrm>
          <a:custGeom>
            <a:avLst/>
            <a:gdLst/>
            <a:ahLst/>
            <a:cxnLst/>
            <a:rect l="l" t="t" r="r" b="b"/>
            <a:pathLst>
              <a:path w="16455113" h="8741779">
                <a:moveTo>
                  <a:pt x="0" y="0"/>
                </a:moveTo>
                <a:lnTo>
                  <a:pt x="16455113" y="0"/>
                </a:lnTo>
                <a:lnTo>
                  <a:pt x="16455113" y="8741779"/>
                </a:lnTo>
                <a:lnTo>
                  <a:pt x="0" y="874177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TextBox 4"/>
          <p:cNvSpPr txBox="1"/>
          <p:nvPr/>
        </p:nvSpPr>
        <p:spPr>
          <a:xfrm>
            <a:off x="3882607" y="2374315"/>
            <a:ext cx="10635398" cy="5737224"/>
          </a:xfrm>
          <a:prstGeom prst="rect">
            <a:avLst/>
          </a:prstGeom>
        </p:spPr>
        <p:txBody>
          <a:bodyPr lIns="0" tIns="0" rIns="0" bIns="0" rtlCol="0" anchor="t">
            <a:spAutoFit/>
          </a:bodyPr>
          <a:lstStyle/>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 Make a list of things that you can do. </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Make a list of your good qualities.</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Turn “I can’t” into “I can”.</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Try your best.</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Spend time with people who love you.</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Do good things for others.</a:t>
            </a:r>
          </a:p>
          <a:p>
            <a:pPr marL="1079496" lvl="1" indent="-539748" algn="ctr">
              <a:lnSpc>
                <a:spcPts val="4999"/>
              </a:lnSpc>
              <a:buAutoNum type="arabicPeriod"/>
            </a:pPr>
            <a:r>
              <a:rPr lang="en-US" sz="4999">
                <a:solidFill>
                  <a:srgbClr val="000000"/>
                </a:solidFill>
                <a:latin typeface="Childos Arabic"/>
                <a:ea typeface="Childos Arabic"/>
                <a:cs typeface="Childos Arabic"/>
                <a:sym typeface="Childos Arabic"/>
              </a:rPr>
              <a:t>Think about a good thing you did yesterday.</a:t>
            </a:r>
          </a:p>
        </p:txBody>
      </p:sp>
      <p:sp>
        <p:nvSpPr>
          <p:cNvPr id="5" name="Freeform 5"/>
          <p:cNvSpPr/>
          <p:nvPr/>
        </p:nvSpPr>
        <p:spPr>
          <a:xfrm>
            <a:off x="537923" y="1006300"/>
            <a:ext cx="3344684" cy="3269429"/>
          </a:xfrm>
          <a:custGeom>
            <a:avLst/>
            <a:gdLst/>
            <a:ahLst/>
            <a:cxnLst/>
            <a:rect l="l" t="t" r="r" b="b"/>
            <a:pathLst>
              <a:path w="3344684" h="3269429">
                <a:moveTo>
                  <a:pt x="0" y="0"/>
                </a:moveTo>
                <a:lnTo>
                  <a:pt x="3344684" y="0"/>
                </a:lnTo>
                <a:lnTo>
                  <a:pt x="3344684" y="3269429"/>
                </a:lnTo>
                <a:lnTo>
                  <a:pt x="0" y="3269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a:off x="152865" y="6054139"/>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9"/>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TextBox 2"/>
          <p:cNvSpPr txBox="1"/>
          <p:nvPr/>
        </p:nvSpPr>
        <p:spPr>
          <a:xfrm>
            <a:off x="2676893" y="1095375"/>
            <a:ext cx="12934215" cy="1146176"/>
          </a:xfrm>
          <a:prstGeom prst="rect">
            <a:avLst/>
          </a:prstGeom>
        </p:spPr>
        <p:txBody>
          <a:bodyPr lIns="0" tIns="0" rIns="0" bIns="0" rtlCol="0" anchor="t">
            <a:spAutoFit/>
          </a:bodyPr>
          <a:lstStyle/>
          <a:p>
            <a:pPr algn="ctr">
              <a:lnSpc>
                <a:spcPts val="8000"/>
              </a:lnSpc>
            </a:pPr>
            <a:r>
              <a:rPr lang="en-US" sz="8000">
                <a:solidFill>
                  <a:srgbClr val="0C300B"/>
                </a:solidFill>
                <a:latin typeface="Childos Arabic"/>
                <a:ea typeface="Childos Arabic"/>
                <a:cs typeface="Childos Arabic"/>
                <a:sym typeface="Childos Arabic"/>
              </a:rPr>
              <a:t>Class Discussion - Questions</a:t>
            </a:r>
          </a:p>
        </p:txBody>
      </p:sp>
      <p:sp>
        <p:nvSpPr>
          <p:cNvPr id="3" name="Freeform 3"/>
          <p:cNvSpPr/>
          <p:nvPr/>
        </p:nvSpPr>
        <p:spPr>
          <a:xfrm>
            <a:off x="641197" y="1252772"/>
            <a:ext cx="17005605" cy="9034228"/>
          </a:xfrm>
          <a:custGeom>
            <a:avLst/>
            <a:gdLst/>
            <a:ahLst/>
            <a:cxnLst/>
            <a:rect l="l" t="t" r="r" b="b"/>
            <a:pathLst>
              <a:path w="17005605" h="9034228">
                <a:moveTo>
                  <a:pt x="0" y="0"/>
                </a:moveTo>
                <a:lnTo>
                  <a:pt x="17005606" y="0"/>
                </a:lnTo>
                <a:lnTo>
                  <a:pt x="17005606" y="9034228"/>
                </a:lnTo>
                <a:lnTo>
                  <a:pt x="0" y="90342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TextBox 4"/>
          <p:cNvSpPr txBox="1"/>
          <p:nvPr/>
        </p:nvSpPr>
        <p:spPr>
          <a:xfrm>
            <a:off x="1028700" y="3040361"/>
            <a:ext cx="15878479" cy="5737224"/>
          </a:xfrm>
          <a:prstGeom prst="rect">
            <a:avLst/>
          </a:prstGeom>
        </p:spPr>
        <p:txBody>
          <a:bodyPr lIns="0" tIns="0" rIns="0" bIns="0" rtlCol="0" anchor="t">
            <a:spAutoFit/>
          </a:bodyPr>
          <a:lstStyle/>
          <a:p>
            <a:pPr marL="1079496" lvl="1" indent="-539748" algn="l">
              <a:lnSpc>
                <a:spcPts val="4999"/>
              </a:lnSpc>
              <a:buFont typeface="Arial"/>
              <a:buChar char="•"/>
            </a:pPr>
            <a:r>
              <a:rPr lang="en-US" sz="4999">
                <a:solidFill>
                  <a:srgbClr val="000000"/>
                </a:solidFill>
                <a:latin typeface="Childos Arabic"/>
                <a:ea typeface="Childos Arabic"/>
                <a:cs typeface="Childos Arabic"/>
                <a:sym typeface="Childos Arabic"/>
              </a:rPr>
              <a:t>How do identities change over time?</a:t>
            </a:r>
          </a:p>
          <a:p>
            <a:pPr marL="1079496" lvl="1" indent="-539748" algn="l">
              <a:lnSpc>
                <a:spcPts val="4999"/>
              </a:lnSpc>
              <a:buFont typeface="Arial"/>
              <a:buChar char="•"/>
            </a:pPr>
            <a:r>
              <a:rPr lang="en-US" sz="4999">
                <a:solidFill>
                  <a:srgbClr val="000000"/>
                </a:solidFill>
                <a:latin typeface="Childos Arabic"/>
                <a:ea typeface="Childos Arabic"/>
                <a:cs typeface="Childos Arabic"/>
                <a:sym typeface="Childos Arabic"/>
              </a:rPr>
              <a:t>What are the different areas that people have identities in?</a:t>
            </a:r>
          </a:p>
          <a:p>
            <a:pPr marL="1079496" lvl="1" indent="-539748" algn="l">
              <a:lnSpc>
                <a:spcPts val="4999"/>
              </a:lnSpc>
              <a:buFont typeface="Arial"/>
              <a:buChar char="•"/>
            </a:pPr>
            <a:r>
              <a:rPr lang="en-US" sz="4999">
                <a:solidFill>
                  <a:srgbClr val="000000"/>
                </a:solidFill>
                <a:latin typeface="Childos Arabic"/>
                <a:ea typeface="Childos Arabic"/>
                <a:cs typeface="Childos Arabic"/>
                <a:sym typeface="Childos Arabic"/>
              </a:rPr>
              <a:t>How do you respond to someone if they share a personal identity with you?</a:t>
            </a:r>
          </a:p>
          <a:p>
            <a:pPr marL="1079496" lvl="1" indent="-539748" algn="l">
              <a:lnSpc>
                <a:spcPts val="4999"/>
              </a:lnSpc>
              <a:buFont typeface="Arial"/>
              <a:buChar char="•"/>
            </a:pPr>
            <a:r>
              <a:rPr lang="en-US" sz="4999">
                <a:solidFill>
                  <a:srgbClr val="000000"/>
                </a:solidFill>
                <a:latin typeface="Childos Arabic"/>
                <a:ea typeface="Childos Arabic"/>
                <a:cs typeface="Childos Arabic"/>
                <a:sym typeface="Childos Arabic"/>
              </a:rPr>
              <a:t>Name some things that you don’t always enjoy doing but know could help someone else?</a:t>
            </a:r>
          </a:p>
          <a:p>
            <a:pPr marL="1079496" lvl="1" indent="-539748" algn="l">
              <a:lnSpc>
                <a:spcPts val="4999"/>
              </a:lnSpc>
              <a:buFont typeface="Arial"/>
              <a:buChar char="•"/>
            </a:pPr>
            <a:r>
              <a:rPr lang="en-US" sz="4999">
                <a:solidFill>
                  <a:srgbClr val="000000"/>
                </a:solidFill>
                <a:latin typeface="Childos Arabic"/>
                <a:ea typeface="Childos Arabic"/>
                <a:cs typeface="Childos Arabic"/>
                <a:sym typeface="Childos Arabic"/>
              </a:rPr>
              <a:t>If you are feeling sad one day, what are some things you can do to make yourself feel better?</a:t>
            </a:r>
          </a:p>
        </p:txBody>
      </p:sp>
      <p:sp>
        <p:nvSpPr>
          <p:cNvPr id="5" name="Freeform 5"/>
          <p:cNvSpPr/>
          <p:nvPr/>
        </p:nvSpPr>
        <p:spPr>
          <a:xfrm>
            <a:off x="13870032" y="8642214"/>
            <a:ext cx="3776771" cy="1232172"/>
          </a:xfrm>
          <a:custGeom>
            <a:avLst/>
            <a:gdLst/>
            <a:ahLst/>
            <a:cxnLst/>
            <a:rect l="l" t="t" r="r" b="b"/>
            <a:pathLst>
              <a:path w="3776771" h="1232172">
                <a:moveTo>
                  <a:pt x="0" y="0"/>
                </a:moveTo>
                <a:lnTo>
                  <a:pt x="3776771" y="0"/>
                </a:lnTo>
                <a:lnTo>
                  <a:pt x="3776771" y="1232172"/>
                </a:lnTo>
                <a:lnTo>
                  <a:pt x="0" y="1232172"/>
                </a:lnTo>
                <a:lnTo>
                  <a:pt x="0" y="0"/>
                </a:lnTo>
                <a:close/>
              </a:path>
            </a:pathLst>
          </a:custGeom>
          <a:blipFill>
            <a:blip r:embed="rId5"/>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23571" y="3208644"/>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39834">
            <a:off x="5715974" y="880931"/>
            <a:ext cx="6857683" cy="1851574"/>
          </a:xfrm>
          <a:custGeom>
            <a:avLst/>
            <a:gdLst/>
            <a:ahLst/>
            <a:cxnLst/>
            <a:rect l="l" t="t" r="r" b="b"/>
            <a:pathLst>
              <a:path w="6857683" h="1851574">
                <a:moveTo>
                  <a:pt x="0" y="0"/>
                </a:moveTo>
                <a:lnTo>
                  <a:pt x="6857683" y="0"/>
                </a:lnTo>
                <a:lnTo>
                  <a:pt x="6857683" y="1851575"/>
                </a:lnTo>
                <a:lnTo>
                  <a:pt x="0" y="185157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1"/>
            <a:stretch>
              <a:fillRect/>
            </a:stretch>
          </a:blipFill>
        </p:spPr>
        <p:txBody>
          <a:bodyPr/>
          <a:lstStyle/>
          <a:p>
            <a:endParaRPr lang="en-CA"/>
          </a:p>
        </p:txBody>
      </p:sp>
      <p:sp>
        <p:nvSpPr>
          <p:cNvPr id="8" name="TextBox 8"/>
          <p:cNvSpPr txBox="1"/>
          <p:nvPr/>
        </p:nvSpPr>
        <p:spPr>
          <a:xfrm rot="-39834">
            <a:off x="7171591" y="1127743"/>
            <a:ext cx="4033317" cy="1204820"/>
          </a:xfrm>
          <a:prstGeom prst="rect">
            <a:avLst/>
          </a:prstGeom>
        </p:spPr>
        <p:txBody>
          <a:bodyPr lIns="0" tIns="0" rIns="0" bIns="0" rtlCol="0" anchor="t">
            <a:spAutoFit/>
          </a:bodyPr>
          <a:lstStyle/>
          <a:p>
            <a:pPr algn="ctr">
              <a:lnSpc>
                <a:spcPts val="7736"/>
              </a:lnSpc>
              <a:spcBef>
                <a:spcPct val="0"/>
              </a:spcBef>
            </a:pPr>
            <a:r>
              <a:rPr lang="en-US" sz="5526" spc="138">
                <a:solidFill>
                  <a:srgbClr val="0D3700"/>
                </a:solidFill>
                <a:latin typeface="Childos Arabic"/>
                <a:ea typeface="Childos Arabic"/>
                <a:cs typeface="Childos Arabic"/>
                <a:sym typeface="Childos Arabic"/>
              </a:rPr>
              <a:t>Elementary 5</a:t>
            </a:r>
          </a:p>
        </p:txBody>
      </p:sp>
      <p:sp>
        <p:nvSpPr>
          <p:cNvPr id="9" name="TextBox 9"/>
          <p:cNvSpPr txBox="1"/>
          <p:nvPr/>
        </p:nvSpPr>
        <p:spPr>
          <a:xfrm rot="-3486">
            <a:off x="5246453" y="4088750"/>
            <a:ext cx="7905048" cy="4581900"/>
          </a:xfrm>
          <a:prstGeom prst="rect">
            <a:avLst/>
          </a:prstGeom>
        </p:spPr>
        <p:txBody>
          <a:bodyPr lIns="0" tIns="0" rIns="0" bIns="0" rtlCol="0" anchor="t">
            <a:spAutoFit/>
          </a:bodyPr>
          <a:lstStyle/>
          <a:p>
            <a:pPr algn="ctr">
              <a:lnSpc>
                <a:spcPts val="6860"/>
              </a:lnSpc>
            </a:pPr>
            <a:r>
              <a:rPr lang="en-US" sz="4900" spc="24">
                <a:solidFill>
                  <a:srgbClr val="0D3700"/>
                </a:solidFill>
                <a:latin typeface="Childos Arabic"/>
                <a:ea typeface="Childos Arabic"/>
                <a:cs typeface="Childos Arabic"/>
                <a:sym typeface="Childos Arabic"/>
              </a:rPr>
              <a:t>CCQ Topic:</a:t>
            </a:r>
          </a:p>
          <a:p>
            <a:pPr algn="ctr">
              <a:lnSpc>
                <a:spcPts val="6860"/>
              </a:lnSpc>
            </a:pPr>
            <a:r>
              <a:rPr lang="en-US" sz="4900" spc="24">
                <a:solidFill>
                  <a:srgbClr val="0D3700"/>
                </a:solidFill>
                <a:latin typeface="Childos Arabic"/>
                <a:ea typeface="Childos Arabic"/>
                <a:cs typeface="Childos Arabic"/>
                <a:sym typeface="Childos Arabic"/>
              </a:rPr>
              <a:t>Dimensions of Personal Identity</a:t>
            </a:r>
          </a:p>
          <a:p>
            <a:pPr algn="ctr">
              <a:lnSpc>
                <a:spcPts val="6860"/>
              </a:lnSpc>
            </a:pPr>
            <a:r>
              <a:rPr lang="en-US" sz="4900" b="1" spc="24">
                <a:solidFill>
                  <a:srgbClr val="0D3700"/>
                </a:solidFill>
                <a:latin typeface="Childos Arabic Bold"/>
                <a:ea typeface="Childos Arabic Bold"/>
                <a:cs typeface="Childos Arabic Bold"/>
                <a:sym typeface="Childos Arabic Bold"/>
              </a:rPr>
              <a:t>Sex and Gender Identity</a:t>
            </a:r>
          </a:p>
          <a:p>
            <a:pPr algn="ctr">
              <a:lnSpc>
                <a:spcPts val="8848"/>
              </a:lnSpc>
              <a:spcBef>
                <a:spcPct val="0"/>
              </a:spcBef>
            </a:pPr>
            <a:endParaRPr lang="en-US" sz="4900" b="1" spc="24">
              <a:solidFill>
                <a:srgbClr val="0D3700"/>
              </a:solidFill>
              <a:latin typeface="Childos Arabic Bold"/>
              <a:ea typeface="Childos Arabic Bold"/>
              <a:cs typeface="Childos Arabic Bold"/>
              <a:sym typeface="Childos Arabic Bo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Freeform 2"/>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091756" y="128733"/>
            <a:ext cx="8760737" cy="1799933"/>
          </a:xfrm>
          <a:custGeom>
            <a:avLst/>
            <a:gdLst/>
            <a:ahLst/>
            <a:cxnLst/>
            <a:rect l="l" t="t" r="r" b="b"/>
            <a:pathLst>
              <a:path w="8760737" h="1799933">
                <a:moveTo>
                  <a:pt x="0" y="0"/>
                </a:moveTo>
                <a:lnTo>
                  <a:pt x="8760737" y="0"/>
                </a:lnTo>
                <a:lnTo>
                  <a:pt x="8760737" y="1799934"/>
                </a:lnTo>
                <a:lnTo>
                  <a:pt x="0" y="179993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446065" y="3497573"/>
            <a:ext cx="11395871" cy="6589041"/>
          </a:xfrm>
          <a:prstGeom prst="rect">
            <a:avLst/>
          </a:prstGeom>
        </p:spPr>
        <p:txBody>
          <a:bodyPr lIns="0" tIns="0" rIns="0" bIns="0" rtlCol="0" anchor="t">
            <a:spAutoFit/>
          </a:bodyPr>
          <a:lstStyle/>
          <a:p>
            <a:pPr algn="ctr">
              <a:lnSpc>
                <a:spcPts val="8536"/>
              </a:lnSpc>
            </a:pPr>
            <a:r>
              <a:rPr lang="en-US" sz="8536">
                <a:solidFill>
                  <a:srgbClr val="0D3700"/>
                </a:solidFill>
                <a:latin typeface="Childos Arabic"/>
                <a:ea typeface="Childos Arabic"/>
                <a:cs typeface="Childos Arabic"/>
                <a:sym typeface="Childos Arabic"/>
              </a:rPr>
              <a:t>WHAT DID YOU LEARN ABOUT IDENTITY TODAY?</a:t>
            </a:r>
          </a:p>
          <a:p>
            <a:pPr algn="ctr">
              <a:lnSpc>
                <a:spcPts val="8536"/>
              </a:lnSpc>
            </a:pPr>
            <a:endParaRPr lang="en-US" sz="8536">
              <a:solidFill>
                <a:srgbClr val="0D3700"/>
              </a:solidFill>
              <a:latin typeface="Childos Arabic"/>
              <a:ea typeface="Childos Arabic"/>
              <a:cs typeface="Childos Arabic"/>
              <a:sym typeface="Childos Arabic"/>
            </a:endParaRPr>
          </a:p>
          <a:p>
            <a:pPr algn="ctr">
              <a:lnSpc>
                <a:spcPts val="8536"/>
              </a:lnSpc>
            </a:pPr>
            <a:endParaRPr lang="en-US" sz="8536">
              <a:solidFill>
                <a:srgbClr val="0D3700"/>
              </a:solidFill>
              <a:latin typeface="Childos Arabic"/>
              <a:ea typeface="Childos Arabic"/>
              <a:cs typeface="Childos Arabic"/>
              <a:sym typeface="Childos Arabic"/>
            </a:endParaRPr>
          </a:p>
          <a:p>
            <a:pPr algn="ctr">
              <a:lnSpc>
                <a:spcPts val="8536"/>
              </a:lnSpc>
            </a:pPr>
            <a:endParaRPr lang="en-US" sz="8536">
              <a:solidFill>
                <a:srgbClr val="0D3700"/>
              </a:solidFill>
              <a:latin typeface="Childos Arabic"/>
              <a:ea typeface="Childos Arabic"/>
              <a:cs typeface="Childos Arabic"/>
              <a:sym typeface="Childos Arabic"/>
            </a:endParaRPr>
          </a:p>
        </p:txBody>
      </p:sp>
      <p:sp>
        <p:nvSpPr>
          <p:cNvPr id="7" name="Freeform 7"/>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841935" y="-1077010"/>
            <a:ext cx="3375983" cy="3363707"/>
          </a:xfrm>
          <a:custGeom>
            <a:avLst/>
            <a:gdLst/>
            <a:ahLst/>
            <a:cxnLst/>
            <a:rect l="l" t="t" r="r" b="b"/>
            <a:pathLst>
              <a:path w="3375983" h="3363707">
                <a:moveTo>
                  <a:pt x="0" y="0"/>
                </a:moveTo>
                <a:lnTo>
                  <a:pt x="3375983" y="0"/>
                </a:lnTo>
                <a:lnTo>
                  <a:pt x="3375983" y="3363706"/>
                </a:lnTo>
                <a:lnTo>
                  <a:pt x="0" y="336370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1263296" y="5867995"/>
            <a:ext cx="3578640" cy="4693298"/>
          </a:xfrm>
          <a:custGeom>
            <a:avLst/>
            <a:gdLst/>
            <a:ahLst/>
            <a:cxnLst/>
            <a:rect l="l" t="t" r="r" b="b"/>
            <a:pathLst>
              <a:path w="3578640" h="4693298">
                <a:moveTo>
                  <a:pt x="0" y="0"/>
                </a:moveTo>
                <a:lnTo>
                  <a:pt x="3578639" y="0"/>
                </a:lnTo>
                <a:lnTo>
                  <a:pt x="3578639"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155797"/>
            <a:ext cx="11258810" cy="1425839"/>
          </a:xfrm>
          <a:prstGeom prst="rect">
            <a:avLst/>
          </a:prstGeom>
        </p:spPr>
        <p:txBody>
          <a:bodyPr lIns="0" tIns="0" rIns="0" bIns="0" rtlCol="0" anchor="t">
            <a:spAutoFit/>
          </a:bodyPr>
          <a:lstStyle/>
          <a:p>
            <a:pPr algn="ctr">
              <a:lnSpc>
                <a:spcPts val="10010"/>
              </a:lnSpc>
            </a:pPr>
            <a:r>
              <a:rPr lang="en-US" sz="10010">
                <a:solidFill>
                  <a:srgbClr val="1E4712"/>
                </a:solidFill>
                <a:latin typeface="Childos Arabic"/>
                <a:ea typeface="Childos Arabic"/>
                <a:cs typeface="Childos Arabic"/>
                <a:sym typeface="Childos Arabic"/>
              </a:rPr>
              <a:t>Don't forget</a:t>
            </a:r>
          </a:p>
        </p:txBody>
      </p:sp>
      <p:sp>
        <p:nvSpPr>
          <p:cNvPr id="4" name="TextBox 4"/>
          <p:cNvSpPr txBox="1"/>
          <p:nvPr/>
        </p:nvSpPr>
        <p:spPr>
          <a:xfrm>
            <a:off x="2950624" y="3944563"/>
            <a:ext cx="13299090" cy="3133725"/>
          </a:xfrm>
          <a:prstGeom prst="rect">
            <a:avLst/>
          </a:prstGeom>
        </p:spPr>
        <p:txBody>
          <a:bodyPr lIns="0" tIns="0" rIns="0" bIns="0" rtlCol="0" anchor="t">
            <a:spAutoFit/>
          </a:bodyPr>
          <a:lstStyle/>
          <a:p>
            <a:pPr algn="ctr">
              <a:lnSpc>
                <a:spcPts val="6119"/>
              </a:lnSpc>
            </a:pPr>
            <a:r>
              <a:rPr lang="en-US" sz="5099" spc="127">
                <a:solidFill>
                  <a:srgbClr val="1E4712"/>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953864" y="662365"/>
            <a:ext cx="2295850" cy="2304988"/>
          </a:xfrm>
          <a:custGeom>
            <a:avLst/>
            <a:gdLst/>
            <a:ahLst/>
            <a:cxnLst/>
            <a:rect l="l" t="t" r="r" b="b"/>
            <a:pathLst>
              <a:path w="2295850" h="2304988">
                <a:moveTo>
                  <a:pt x="0" y="0"/>
                </a:moveTo>
                <a:lnTo>
                  <a:pt x="2295851" y="0"/>
                </a:lnTo>
                <a:lnTo>
                  <a:pt x="2295851" y="2304987"/>
                </a:lnTo>
                <a:lnTo>
                  <a:pt x="0" y="2304987"/>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9" name="Freeform 9"/>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153835" y="2832055"/>
            <a:ext cx="12285532" cy="5317510"/>
            <a:chOff x="0" y="0"/>
            <a:chExt cx="13279545" cy="5747746"/>
          </a:xfrm>
        </p:grpSpPr>
        <p:sp>
          <p:nvSpPr>
            <p:cNvPr id="4" name="Freeform 4"/>
            <p:cNvSpPr/>
            <p:nvPr/>
          </p:nvSpPr>
          <p:spPr>
            <a:xfrm>
              <a:off x="0" y="0"/>
              <a:ext cx="13279546" cy="5747746"/>
            </a:xfrm>
            <a:custGeom>
              <a:avLst/>
              <a:gdLst/>
              <a:ahLst/>
              <a:cxnLst/>
              <a:rect l="l" t="t" r="r" b="b"/>
              <a:pathLst>
                <a:path w="13279546" h="5747746">
                  <a:moveTo>
                    <a:pt x="13155085" y="5747746"/>
                  </a:moveTo>
                  <a:lnTo>
                    <a:pt x="124460" y="5747746"/>
                  </a:lnTo>
                  <a:cubicBezTo>
                    <a:pt x="55880" y="5747746"/>
                    <a:pt x="0" y="5691866"/>
                    <a:pt x="0" y="5623286"/>
                  </a:cubicBezTo>
                  <a:lnTo>
                    <a:pt x="0" y="124460"/>
                  </a:lnTo>
                  <a:cubicBezTo>
                    <a:pt x="0" y="55880"/>
                    <a:pt x="55880" y="0"/>
                    <a:pt x="124460" y="0"/>
                  </a:cubicBezTo>
                  <a:lnTo>
                    <a:pt x="13155085" y="0"/>
                  </a:lnTo>
                  <a:cubicBezTo>
                    <a:pt x="13223666" y="0"/>
                    <a:pt x="13279546" y="55880"/>
                    <a:pt x="13279546" y="124460"/>
                  </a:cubicBezTo>
                  <a:lnTo>
                    <a:pt x="13279546" y="5623286"/>
                  </a:lnTo>
                  <a:cubicBezTo>
                    <a:pt x="13279546" y="5691866"/>
                    <a:pt x="13223666" y="5747746"/>
                    <a:pt x="13155085" y="5747746"/>
                  </a:cubicBezTo>
                  <a:close/>
                </a:path>
              </a:pathLst>
            </a:custGeom>
            <a:solidFill>
              <a:srgbClr val="4DC244"/>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grpSp>
        <p:nvGrpSpPr>
          <p:cNvPr id="11" name="Group 11"/>
          <p:cNvGrpSpPr/>
          <p:nvPr/>
        </p:nvGrpSpPr>
        <p:grpSpPr>
          <a:xfrm>
            <a:off x="5624696" y="3194124"/>
            <a:ext cx="11532157" cy="1949376"/>
            <a:chOff x="0" y="0"/>
            <a:chExt cx="12749821" cy="2155207"/>
          </a:xfrm>
        </p:grpSpPr>
        <p:sp>
          <p:nvSpPr>
            <p:cNvPr id="12" name="Freeform 12"/>
            <p:cNvSpPr/>
            <p:nvPr/>
          </p:nvSpPr>
          <p:spPr>
            <a:xfrm>
              <a:off x="0" y="0"/>
              <a:ext cx="12749821" cy="2155207"/>
            </a:xfrm>
            <a:custGeom>
              <a:avLst/>
              <a:gdLst/>
              <a:ahLst/>
              <a:cxnLst/>
              <a:rect l="l" t="t" r="r" b="b"/>
              <a:pathLst>
                <a:path w="12749821" h="2155207">
                  <a:moveTo>
                    <a:pt x="12625360" y="2155207"/>
                  </a:moveTo>
                  <a:lnTo>
                    <a:pt x="124460" y="2155207"/>
                  </a:lnTo>
                  <a:cubicBezTo>
                    <a:pt x="55880" y="2155207"/>
                    <a:pt x="0" y="2099327"/>
                    <a:pt x="0" y="2030747"/>
                  </a:cubicBezTo>
                  <a:lnTo>
                    <a:pt x="0" y="124460"/>
                  </a:lnTo>
                  <a:cubicBezTo>
                    <a:pt x="0" y="55880"/>
                    <a:pt x="55880" y="0"/>
                    <a:pt x="124460" y="0"/>
                  </a:cubicBezTo>
                  <a:lnTo>
                    <a:pt x="12625360" y="0"/>
                  </a:lnTo>
                  <a:cubicBezTo>
                    <a:pt x="12693941" y="0"/>
                    <a:pt x="12749821" y="55880"/>
                    <a:pt x="12749821" y="124460"/>
                  </a:cubicBezTo>
                  <a:lnTo>
                    <a:pt x="12749821" y="2030747"/>
                  </a:lnTo>
                  <a:cubicBezTo>
                    <a:pt x="12749821" y="2099327"/>
                    <a:pt x="12693941" y="2155207"/>
                    <a:pt x="12625360" y="2155207"/>
                  </a:cubicBezTo>
                  <a:close/>
                </a:path>
              </a:pathLst>
            </a:custGeom>
            <a:solidFill>
              <a:srgbClr val="E8FFE3"/>
            </a:solidFill>
          </p:spPr>
          <p:txBody>
            <a:bodyPr/>
            <a:lstStyle/>
            <a:p>
              <a:endParaRPr lang="en-CA"/>
            </a:p>
          </p:txBody>
        </p:sp>
      </p:grpSp>
      <p:sp>
        <p:nvSpPr>
          <p:cNvPr id="13" name="TextBox 13"/>
          <p:cNvSpPr txBox="1"/>
          <p:nvPr/>
        </p:nvSpPr>
        <p:spPr>
          <a:xfrm>
            <a:off x="6128314" y="3683366"/>
            <a:ext cx="10524922" cy="951229"/>
          </a:xfrm>
          <a:prstGeom prst="rect">
            <a:avLst/>
          </a:prstGeom>
        </p:spPr>
        <p:txBody>
          <a:bodyPr lIns="0" tIns="0" rIns="0" bIns="0" rtlCol="0" anchor="t">
            <a:spAutoFit/>
          </a:bodyPr>
          <a:lstStyle/>
          <a:p>
            <a:pPr algn="ctr">
              <a:lnSpc>
                <a:spcPts val="6699"/>
              </a:lnSpc>
              <a:spcBef>
                <a:spcPct val="0"/>
              </a:spcBef>
            </a:pPr>
            <a:r>
              <a:rPr lang="en-US" sz="6699" spc="167">
                <a:solidFill>
                  <a:srgbClr val="0D3700"/>
                </a:solidFill>
                <a:latin typeface="Childos Arabic"/>
                <a:ea typeface="Childos Arabic"/>
                <a:cs typeface="Childos Arabic"/>
                <a:sym typeface="Childos Arabic"/>
              </a:rPr>
              <a:t>Dimensions of Identity</a:t>
            </a:r>
          </a:p>
        </p:txBody>
      </p:sp>
      <p:grpSp>
        <p:nvGrpSpPr>
          <p:cNvPr id="14" name="Group 14"/>
          <p:cNvGrpSpPr/>
          <p:nvPr/>
        </p:nvGrpSpPr>
        <p:grpSpPr>
          <a:xfrm>
            <a:off x="5624696" y="5627838"/>
            <a:ext cx="11532157" cy="1949376"/>
            <a:chOff x="0" y="0"/>
            <a:chExt cx="12749821" cy="2155207"/>
          </a:xfrm>
        </p:grpSpPr>
        <p:sp>
          <p:nvSpPr>
            <p:cNvPr id="15" name="Freeform 15"/>
            <p:cNvSpPr/>
            <p:nvPr/>
          </p:nvSpPr>
          <p:spPr>
            <a:xfrm>
              <a:off x="0" y="0"/>
              <a:ext cx="12749821" cy="2155207"/>
            </a:xfrm>
            <a:custGeom>
              <a:avLst/>
              <a:gdLst/>
              <a:ahLst/>
              <a:cxnLst/>
              <a:rect l="l" t="t" r="r" b="b"/>
              <a:pathLst>
                <a:path w="12749821" h="2155207">
                  <a:moveTo>
                    <a:pt x="12625360" y="2155207"/>
                  </a:moveTo>
                  <a:lnTo>
                    <a:pt x="124460" y="2155207"/>
                  </a:lnTo>
                  <a:cubicBezTo>
                    <a:pt x="55880" y="2155207"/>
                    <a:pt x="0" y="2099327"/>
                    <a:pt x="0" y="2030747"/>
                  </a:cubicBezTo>
                  <a:lnTo>
                    <a:pt x="0" y="124460"/>
                  </a:lnTo>
                  <a:cubicBezTo>
                    <a:pt x="0" y="55880"/>
                    <a:pt x="55880" y="0"/>
                    <a:pt x="124460" y="0"/>
                  </a:cubicBezTo>
                  <a:lnTo>
                    <a:pt x="12625360" y="0"/>
                  </a:lnTo>
                  <a:cubicBezTo>
                    <a:pt x="12693941" y="0"/>
                    <a:pt x="12749821" y="55880"/>
                    <a:pt x="12749821" y="124460"/>
                  </a:cubicBezTo>
                  <a:lnTo>
                    <a:pt x="12749821" y="2030747"/>
                  </a:lnTo>
                  <a:cubicBezTo>
                    <a:pt x="12749821" y="2099327"/>
                    <a:pt x="12693941" y="2155207"/>
                    <a:pt x="12625360" y="2155207"/>
                  </a:cubicBezTo>
                  <a:close/>
                </a:path>
              </a:pathLst>
            </a:custGeom>
            <a:solidFill>
              <a:srgbClr val="E8FFE3"/>
            </a:solidFill>
          </p:spPr>
          <p:txBody>
            <a:bodyPr/>
            <a:lstStyle/>
            <a:p>
              <a:endParaRPr lang="en-CA"/>
            </a:p>
          </p:txBody>
        </p:sp>
      </p:grpSp>
      <p:sp>
        <p:nvSpPr>
          <p:cNvPr id="16" name="TextBox 16"/>
          <p:cNvSpPr txBox="1"/>
          <p:nvPr/>
        </p:nvSpPr>
        <p:spPr>
          <a:xfrm>
            <a:off x="6034140" y="6118022"/>
            <a:ext cx="10524922" cy="1045208"/>
          </a:xfrm>
          <a:prstGeom prst="rect">
            <a:avLst/>
          </a:prstGeom>
        </p:spPr>
        <p:txBody>
          <a:bodyPr lIns="0" tIns="0" rIns="0" bIns="0" rtlCol="0" anchor="t">
            <a:spAutoFit/>
          </a:bodyPr>
          <a:lstStyle/>
          <a:p>
            <a:pPr algn="ctr">
              <a:lnSpc>
                <a:spcPts val="7399"/>
              </a:lnSpc>
              <a:spcBef>
                <a:spcPct val="0"/>
              </a:spcBef>
            </a:pPr>
            <a:r>
              <a:rPr lang="en-US" sz="7399" spc="184">
                <a:solidFill>
                  <a:srgbClr val="0D3700"/>
                </a:solidFill>
                <a:latin typeface="Childos Arabic"/>
                <a:ea typeface="Childos Arabic"/>
                <a:cs typeface="Childos Arabic"/>
                <a:sym typeface="Childos Arabic"/>
              </a:rPr>
              <a:t>Self-Esteem</a:t>
            </a:r>
          </a:p>
        </p:txBody>
      </p:sp>
      <p:sp>
        <p:nvSpPr>
          <p:cNvPr id="17" name="Freeform 1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6"/>
            <a:stretch>
              <a:fillRect/>
            </a:stretch>
          </a:blipFill>
        </p:spPr>
        <p:txBody>
          <a:bodyPr/>
          <a:lstStyle/>
          <a:p>
            <a:endParaRPr lang="en-CA"/>
          </a:p>
        </p:txBody>
      </p:sp>
      <p:sp>
        <p:nvSpPr>
          <p:cNvPr id="18" name="TextBox 18"/>
          <p:cNvSpPr txBox="1"/>
          <p:nvPr/>
        </p:nvSpPr>
        <p:spPr>
          <a:xfrm>
            <a:off x="5059661" y="938818"/>
            <a:ext cx="12473880" cy="1217926"/>
          </a:xfrm>
          <a:prstGeom prst="rect">
            <a:avLst/>
          </a:prstGeom>
        </p:spPr>
        <p:txBody>
          <a:bodyPr lIns="0" tIns="0" rIns="0" bIns="0" rtlCol="0" anchor="t">
            <a:spAutoFit/>
          </a:bodyPr>
          <a:lstStyle/>
          <a:p>
            <a:pPr algn="ctr">
              <a:lnSpc>
                <a:spcPts val="9520"/>
              </a:lnSpc>
            </a:pPr>
            <a:r>
              <a:rPr lang="en-US" sz="6800" dirty="0">
                <a:solidFill>
                  <a:srgbClr val="1E4712"/>
                </a:solidFill>
                <a:latin typeface="Childos Arabic"/>
                <a:ea typeface="Childos Arabic"/>
                <a:cs typeface="Childos Arabic"/>
                <a:sym typeface="Childos Arabic"/>
              </a:rPr>
              <a:t>Content CCQ </a:t>
            </a:r>
            <a:r>
              <a:rPr lang="en-US" sz="6800" dirty="0" err="1">
                <a:solidFill>
                  <a:srgbClr val="1E4712"/>
                </a:solidFill>
                <a:latin typeface="Childos Arabic"/>
                <a:ea typeface="Childos Arabic"/>
                <a:cs typeface="Childos Arabic"/>
                <a:sym typeface="Childos Arabic"/>
              </a:rPr>
              <a:t>Programme</a:t>
            </a:r>
            <a:r>
              <a:rPr lang="en-US" sz="6800" dirty="0">
                <a:solidFill>
                  <a:srgbClr val="1E4712"/>
                </a:solidFill>
                <a:latin typeface="Childos Arabic"/>
                <a:ea typeface="Childos Arabic"/>
                <a:cs typeface="Childos Arabic"/>
                <a:sym typeface="Childos Arabic"/>
              </a:rPr>
              <a:t> Goals: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E4712"/>
        </a:solidFill>
        <a:effectLst/>
      </p:bgPr>
    </p:bg>
    <p:spTree>
      <p:nvGrpSpPr>
        <p:cNvPr id="1" name=""/>
        <p:cNvGrpSpPr/>
        <p:nvPr/>
      </p:nvGrpSpPr>
      <p:grpSpPr>
        <a:xfrm>
          <a:off x="0" y="0"/>
          <a:ext cx="0" cy="0"/>
          <a:chOff x="0" y="0"/>
          <a:chExt cx="0" cy="0"/>
        </a:xfrm>
      </p:grpSpPr>
      <p:sp>
        <p:nvSpPr>
          <p:cNvPr id="2" name="Freeform 2"/>
          <p:cNvSpPr/>
          <p:nvPr/>
        </p:nvSpPr>
        <p:spPr>
          <a:xfrm>
            <a:off x="3740528" y="2559352"/>
            <a:ext cx="11025184" cy="6036288"/>
          </a:xfrm>
          <a:custGeom>
            <a:avLst/>
            <a:gdLst/>
            <a:ahLst/>
            <a:cxnLst/>
            <a:rect l="l" t="t" r="r" b="b"/>
            <a:pathLst>
              <a:path w="11025184" h="6036288">
                <a:moveTo>
                  <a:pt x="0" y="0"/>
                </a:moveTo>
                <a:lnTo>
                  <a:pt x="11025184" y="0"/>
                </a:lnTo>
                <a:lnTo>
                  <a:pt x="11025184" y="6036289"/>
                </a:lnTo>
                <a:lnTo>
                  <a:pt x="0" y="60362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751407" y="7614252"/>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3538263" y="3781947"/>
            <a:ext cx="11211475" cy="5100616"/>
          </a:xfrm>
          <a:prstGeom prst="rect">
            <a:avLst/>
          </a:prstGeom>
        </p:spPr>
        <p:txBody>
          <a:bodyPr lIns="0" tIns="0" rIns="0" bIns="0" rtlCol="0" anchor="t">
            <a:spAutoFit/>
          </a:bodyPr>
          <a:lstStyle/>
          <a:p>
            <a:pPr algn="ctr">
              <a:lnSpc>
                <a:spcPts val="6571"/>
              </a:lnSpc>
            </a:pPr>
            <a:r>
              <a:rPr lang="en-US" sz="6571" spc="32">
                <a:solidFill>
                  <a:srgbClr val="0D3700"/>
                </a:solidFill>
                <a:latin typeface="Childos Arabic"/>
                <a:ea typeface="Childos Arabic"/>
                <a:cs typeface="Childos Arabic"/>
                <a:sym typeface="Childos Arabic"/>
              </a:rPr>
              <a:t>1. Take turns speaking.</a:t>
            </a:r>
          </a:p>
          <a:p>
            <a:pPr algn="ctr">
              <a:lnSpc>
                <a:spcPts val="6571"/>
              </a:lnSpc>
            </a:pPr>
            <a:r>
              <a:rPr lang="en-US" sz="6571" spc="32">
                <a:solidFill>
                  <a:srgbClr val="0D3700"/>
                </a:solidFill>
                <a:latin typeface="Childos Arabic"/>
                <a:ea typeface="Childos Arabic"/>
                <a:cs typeface="Childos Arabic"/>
                <a:sym typeface="Childos Arabic"/>
              </a:rPr>
              <a:t>2. Listen when others talk.</a:t>
            </a:r>
          </a:p>
          <a:p>
            <a:pPr algn="ctr">
              <a:lnSpc>
                <a:spcPts val="6571"/>
              </a:lnSpc>
            </a:pPr>
            <a:r>
              <a:rPr lang="en-US" sz="6571" spc="32">
                <a:solidFill>
                  <a:srgbClr val="0D3700"/>
                </a:solidFill>
                <a:latin typeface="Childos Arabic"/>
                <a:ea typeface="Childos Arabic"/>
                <a:cs typeface="Childos Arabic"/>
                <a:sym typeface="Childos Arabic"/>
              </a:rPr>
              <a:t>3. Use the right words when talking about the body.</a:t>
            </a:r>
          </a:p>
          <a:p>
            <a:pPr algn="ctr">
              <a:lnSpc>
                <a:spcPts val="6571"/>
              </a:lnSpc>
            </a:pPr>
            <a:endParaRPr lang="en-US" sz="6571" spc="32">
              <a:solidFill>
                <a:srgbClr val="0D3700"/>
              </a:solidFill>
              <a:latin typeface="Childos Arabic"/>
              <a:ea typeface="Childos Arabic"/>
              <a:cs typeface="Childos Arabic"/>
              <a:sym typeface="Childos Arabic"/>
            </a:endParaRPr>
          </a:p>
          <a:p>
            <a:pPr algn="ctr">
              <a:lnSpc>
                <a:spcPts val="6571"/>
              </a:lnSpc>
            </a:pPr>
            <a:endParaRPr lang="en-US" sz="6571" spc="32">
              <a:solidFill>
                <a:srgbClr val="0D3700"/>
              </a:solidFill>
              <a:latin typeface="Childos Arabic"/>
              <a:ea typeface="Childos Arabic"/>
              <a:cs typeface="Childos Arabic"/>
              <a:sym typeface="Childos Arabic"/>
            </a:endParaRPr>
          </a:p>
        </p:txBody>
      </p:sp>
      <p:sp>
        <p:nvSpPr>
          <p:cNvPr id="8" name="Freeform 8"/>
          <p:cNvSpPr/>
          <p:nvPr/>
        </p:nvSpPr>
        <p:spPr>
          <a:xfrm>
            <a:off x="1535136" y="6298917"/>
            <a:ext cx="3121149" cy="4529373"/>
          </a:xfrm>
          <a:custGeom>
            <a:avLst/>
            <a:gdLst/>
            <a:ahLst/>
            <a:cxnLst/>
            <a:rect l="l" t="t" r="r" b="b"/>
            <a:pathLst>
              <a:path w="3121149" h="4529373">
                <a:moveTo>
                  <a:pt x="0" y="0"/>
                </a:moveTo>
                <a:lnTo>
                  <a:pt x="3121149" y="0"/>
                </a:lnTo>
                <a:lnTo>
                  <a:pt x="3121149" y="4529373"/>
                </a:lnTo>
                <a:lnTo>
                  <a:pt x="0" y="45293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3"/>
            <a:stretch>
              <a:fillRect/>
            </a:stretch>
          </a:blipFill>
        </p:spPr>
        <p:txBody>
          <a:bodyPr/>
          <a:lstStyle/>
          <a:p>
            <a:endParaRPr lang="en-CA"/>
          </a:p>
        </p:txBody>
      </p:sp>
      <p:sp>
        <p:nvSpPr>
          <p:cNvPr id="10" name="TextBox 10"/>
          <p:cNvSpPr txBox="1"/>
          <p:nvPr/>
        </p:nvSpPr>
        <p:spPr>
          <a:xfrm>
            <a:off x="3918704" y="1238916"/>
            <a:ext cx="10450592" cy="1076325"/>
          </a:xfrm>
          <a:prstGeom prst="rect">
            <a:avLst/>
          </a:prstGeom>
        </p:spPr>
        <p:txBody>
          <a:bodyPr lIns="0" tIns="0" rIns="0" bIns="0" rtlCol="0" anchor="t">
            <a:spAutoFit/>
          </a:bodyPr>
          <a:lstStyle/>
          <a:p>
            <a:pPr algn="ctr">
              <a:lnSpc>
                <a:spcPts val="7500"/>
              </a:lnSpc>
            </a:pPr>
            <a:r>
              <a:rPr lang="en-US" sz="7500">
                <a:solidFill>
                  <a:srgbClr val="ABDFAB"/>
                </a:solidFill>
                <a:latin typeface="Childos Arabic"/>
                <a:ea typeface="Childos Arabic"/>
                <a:cs typeface="Childos Arabic"/>
                <a:sym typeface="Childos Arabic"/>
              </a:rPr>
              <a:t>The Rules For the Class</a:t>
            </a:r>
          </a:p>
        </p:txBody>
      </p:sp>
      <p:sp>
        <p:nvSpPr>
          <p:cNvPr id="11" name="TextBox 11"/>
          <p:cNvSpPr txBox="1"/>
          <p:nvPr/>
        </p:nvSpPr>
        <p:spPr>
          <a:xfrm>
            <a:off x="4027824" y="9068859"/>
            <a:ext cx="10450592" cy="705487"/>
          </a:xfrm>
          <a:prstGeom prst="rect">
            <a:avLst/>
          </a:prstGeom>
        </p:spPr>
        <p:txBody>
          <a:bodyPr lIns="0" tIns="0" rIns="0" bIns="0" rtlCol="0" anchor="t">
            <a:spAutoFit/>
          </a:bodyPr>
          <a:lstStyle/>
          <a:p>
            <a:pPr algn="ctr">
              <a:lnSpc>
                <a:spcPts val="4900"/>
              </a:lnSpc>
            </a:pPr>
            <a:r>
              <a:rPr lang="en-US" sz="4900">
                <a:solidFill>
                  <a:srgbClr val="ABDFAB"/>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BDFAB"/>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178435" y="2079142"/>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rot="-3486">
            <a:off x="5365732" y="2860580"/>
            <a:ext cx="7556294" cy="6042026"/>
          </a:xfrm>
          <a:prstGeom prst="rect">
            <a:avLst/>
          </a:prstGeom>
        </p:spPr>
        <p:txBody>
          <a:bodyPr lIns="0" tIns="0" rIns="0" bIns="0" rtlCol="0" anchor="t">
            <a:spAutoFit/>
          </a:bodyPr>
          <a:lstStyle/>
          <a:p>
            <a:pPr algn="ctr">
              <a:lnSpc>
                <a:spcPts val="11899"/>
              </a:lnSpc>
            </a:pPr>
            <a:r>
              <a:rPr lang="en-US" sz="8499" spc="42">
                <a:solidFill>
                  <a:srgbClr val="0D3700"/>
                </a:solidFill>
                <a:latin typeface="Childos Arabic"/>
                <a:ea typeface="Childos Arabic"/>
                <a:cs typeface="Childos Arabic"/>
                <a:sym typeface="Childos Arabic"/>
              </a:rPr>
              <a:t>Dimensions </a:t>
            </a:r>
          </a:p>
          <a:p>
            <a:pPr algn="ctr">
              <a:lnSpc>
                <a:spcPts val="11899"/>
              </a:lnSpc>
            </a:pPr>
            <a:r>
              <a:rPr lang="en-US" sz="8499" spc="42">
                <a:solidFill>
                  <a:srgbClr val="0D3700"/>
                </a:solidFill>
                <a:latin typeface="Childos Arabic"/>
                <a:ea typeface="Childos Arabic"/>
                <a:cs typeface="Childos Arabic"/>
                <a:sym typeface="Childos Arabic"/>
              </a:rPr>
              <a:t>of </a:t>
            </a:r>
          </a:p>
          <a:p>
            <a:pPr algn="ctr">
              <a:lnSpc>
                <a:spcPts val="11899"/>
              </a:lnSpc>
            </a:pPr>
            <a:r>
              <a:rPr lang="en-US" sz="8499" spc="42">
                <a:solidFill>
                  <a:srgbClr val="0D3700"/>
                </a:solidFill>
                <a:latin typeface="Childos Arabic"/>
                <a:ea typeface="Childos Arabic"/>
                <a:cs typeface="Childos Arabic"/>
                <a:sym typeface="Childos Arabic"/>
              </a:rPr>
              <a:t>Identity</a:t>
            </a:r>
          </a:p>
          <a:p>
            <a:pPr algn="ctr">
              <a:lnSpc>
                <a:spcPts val="11899"/>
              </a:lnSpc>
              <a:spcBef>
                <a:spcPct val="0"/>
              </a:spcBef>
            </a:pPr>
            <a:endParaRPr lang="en-US" sz="8499" spc="42">
              <a:solidFill>
                <a:srgbClr val="0D3700"/>
              </a:solidFill>
              <a:latin typeface="Childos Arabic"/>
              <a:ea typeface="Childos Arabic"/>
              <a:cs typeface="Childos Arabic"/>
              <a:sym typeface="Childos Arabic"/>
            </a:endParaRPr>
          </a:p>
        </p:txBody>
      </p:sp>
      <p:sp>
        <p:nvSpPr>
          <p:cNvPr id="6" name="Freeform 6"/>
          <p:cNvSpPr/>
          <p:nvPr/>
        </p:nvSpPr>
        <p:spPr>
          <a:xfrm>
            <a:off x="-1991337" y="8077632"/>
            <a:ext cx="3982673" cy="3968191"/>
          </a:xfrm>
          <a:custGeom>
            <a:avLst/>
            <a:gdLst/>
            <a:ahLst/>
            <a:cxnLst/>
            <a:rect l="l" t="t" r="r" b="b"/>
            <a:pathLst>
              <a:path w="3982673" h="3968191">
                <a:moveTo>
                  <a:pt x="0" y="0"/>
                </a:moveTo>
                <a:lnTo>
                  <a:pt x="3982674" y="0"/>
                </a:lnTo>
                <a:lnTo>
                  <a:pt x="3982674" y="3968190"/>
                </a:lnTo>
                <a:lnTo>
                  <a:pt x="0" y="39681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Freeform 2"/>
          <p:cNvSpPr/>
          <p:nvPr/>
        </p:nvSpPr>
        <p:spPr>
          <a:xfrm>
            <a:off x="3885750" y="2101026"/>
            <a:ext cx="10977901" cy="6010401"/>
          </a:xfrm>
          <a:custGeom>
            <a:avLst/>
            <a:gdLst/>
            <a:ahLst/>
            <a:cxnLst/>
            <a:rect l="l" t="t" r="r" b="b"/>
            <a:pathLst>
              <a:path w="10977901" h="6010401">
                <a:moveTo>
                  <a:pt x="0" y="0"/>
                </a:moveTo>
                <a:lnTo>
                  <a:pt x="10977901" y="0"/>
                </a:lnTo>
                <a:lnTo>
                  <a:pt x="10977901" y="6010400"/>
                </a:lnTo>
                <a:lnTo>
                  <a:pt x="0" y="6010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5400000">
            <a:off x="9842064" y="3620595"/>
            <a:ext cx="14840645" cy="3049078"/>
          </a:xfrm>
          <a:custGeom>
            <a:avLst/>
            <a:gdLst/>
            <a:ahLst/>
            <a:cxnLst/>
            <a:rect l="l" t="t" r="r" b="b"/>
            <a:pathLst>
              <a:path w="14840645" h="3049078">
                <a:moveTo>
                  <a:pt x="0" y="0"/>
                </a:moveTo>
                <a:lnTo>
                  <a:pt x="14840645" y="0"/>
                </a:lnTo>
                <a:lnTo>
                  <a:pt x="14840645" y="3049078"/>
                </a:lnTo>
                <a:lnTo>
                  <a:pt x="0" y="30490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5484820">
            <a:off x="11205172" y="3280805"/>
            <a:ext cx="13901978" cy="2856225"/>
          </a:xfrm>
          <a:custGeom>
            <a:avLst/>
            <a:gdLst/>
            <a:ahLst/>
            <a:cxnLst/>
            <a:rect l="l" t="t" r="r" b="b"/>
            <a:pathLst>
              <a:path w="13901978" h="2856225">
                <a:moveTo>
                  <a:pt x="0" y="0"/>
                </a:moveTo>
                <a:lnTo>
                  <a:pt x="13901979" y="0"/>
                </a:lnTo>
                <a:lnTo>
                  <a:pt x="13901979" y="2856225"/>
                </a:lnTo>
                <a:lnTo>
                  <a:pt x="0" y="28562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2554354">
            <a:off x="8234491" y="2475648"/>
            <a:ext cx="1819018" cy="1826258"/>
          </a:xfrm>
          <a:custGeom>
            <a:avLst/>
            <a:gdLst/>
            <a:ahLst/>
            <a:cxnLst/>
            <a:rect l="l" t="t" r="r" b="b"/>
            <a:pathLst>
              <a:path w="1819018" h="1826258">
                <a:moveTo>
                  <a:pt x="0" y="0"/>
                </a:moveTo>
                <a:lnTo>
                  <a:pt x="1819018" y="0"/>
                </a:lnTo>
                <a:lnTo>
                  <a:pt x="1819018" y="1826258"/>
                </a:lnTo>
                <a:lnTo>
                  <a:pt x="0" y="1826258"/>
                </a:lnTo>
                <a:lnTo>
                  <a:pt x="0" y="0"/>
                </a:lnTo>
                <a:close/>
              </a:path>
            </a:pathLst>
          </a:custGeom>
          <a:blipFill>
            <a:blip r:embed="rId9">
              <a:extLst>
                <a:ext uri="{96DAC541-7B7A-43D3-8B79-37D633B846F1}">
                  <asvg:svgBlip xmlns:asvg="http://schemas.microsoft.com/office/drawing/2016/SVG/main" r:embed="rId10"/>
                </a:ext>
              </a:extLst>
            </a:blip>
            <a:stretch>
              <a:fillRect t="-2382" b="-23300"/>
            </a:stretch>
          </a:blipFill>
        </p:spPr>
        <p:txBody>
          <a:bodyPr/>
          <a:lstStyle/>
          <a:p>
            <a:endParaRPr lang="en-CA"/>
          </a:p>
        </p:txBody>
      </p:sp>
      <p:sp>
        <p:nvSpPr>
          <p:cNvPr id="6" name="Freeform 6"/>
          <p:cNvSpPr/>
          <p:nvPr/>
        </p:nvSpPr>
        <p:spPr>
          <a:xfrm rot="-5484820">
            <a:off x="-6819151" y="3500048"/>
            <a:ext cx="13901978" cy="2856225"/>
          </a:xfrm>
          <a:custGeom>
            <a:avLst/>
            <a:gdLst/>
            <a:ahLst/>
            <a:cxnLst/>
            <a:rect l="l" t="t" r="r" b="b"/>
            <a:pathLst>
              <a:path w="13901978" h="2856225">
                <a:moveTo>
                  <a:pt x="0" y="0"/>
                </a:moveTo>
                <a:lnTo>
                  <a:pt x="13901979" y="0"/>
                </a:lnTo>
                <a:lnTo>
                  <a:pt x="13901979" y="2856225"/>
                </a:lnTo>
                <a:lnTo>
                  <a:pt x="0" y="28562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rot="-5400000">
            <a:off x="-6394709" y="3967513"/>
            <a:ext cx="14840645" cy="3049078"/>
          </a:xfrm>
          <a:custGeom>
            <a:avLst/>
            <a:gdLst/>
            <a:ahLst/>
            <a:cxnLst/>
            <a:rect l="l" t="t" r="r" b="b"/>
            <a:pathLst>
              <a:path w="14840645" h="3049078">
                <a:moveTo>
                  <a:pt x="0" y="0"/>
                </a:moveTo>
                <a:lnTo>
                  <a:pt x="14840645" y="0"/>
                </a:lnTo>
                <a:lnTo>
                  <a:pt x="14840645" y="3049077"/>
                </a:lnTo>
                <a:lnTo>
                  <a:pt x="0" y="304907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8" name="Freeform 8"/>
          <p:cNvSpPr/>
          <p:nvPr/>
        </p:nvSpPr>
        <p:spPr>
          <a:xfrm>
            <a:off x="7902803" y="6054026"/>
            <a:ext cx="2528732" cy="4114800"/>
          </a:xfrm>
          <a:custGeom>
            <a:avLst/>
            <a:gdLst/>
            <a:ahLst/>
            <a:cxnLst/>
            <a:rect l="l" t="t" r="r" b="b"/>
            <a:pathLst>
              <a:path w="2528732" h="4114800">
                <a:moveTo>
                  <a:pt x="0" y="0"/>
                </a:moveTo>
                <a:lnTo>
                  <a:pt x="2528732" y="0"/>
                </a:lnTo>
                <a:lnTo>
                  <a:pt x="2528732"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TextBox 9"/>
          <p:cNvSpPr txBox="1"/>
          <p:nvPr/>
        </p:nvSpPr>
        <p:spPr>
          <a:xfrm>
            <a:off x="4057001" y="844731"/>
            <a:ext cx="10635398" cy="917574"/>
          </a:xfrm>
          <a:prstGeom prst="rect">
            <a:avLst/>
          </a:prstGeom>
        </p:spPr>
        <p:txBody>
          <a:bodyPr lIns="0" tIns="0" rIns="0" bIns="0" rtlCol="0" anchor="t">
            <a:spAutoFit/>
          </a:bodyPr>
          <a:lstStyle/>
          <a:p>
            <a:pPr algn="ctr">
              <a:lnSpc>
                <a:spcPts val="6499"/>
              </a:lnSpc>
            </a:pPr>
            <a:r>
              <a:rPr lang="en-US" sz="6499" b="1">
                <a:solidFill>
                  <a:srgbClr val="000000"/>
                </a:solidFill>
                <a:latin typeface="Childos Arabic Bold"/>
                <a:ea typeface="Childos Arabic Bold"/>
                <a:cs typeface="Childos Arabic Bold"/>
                <a:sym typeface="Childos Arabic Bold"/>
              </a:rPr>
              <a:t>WHAT IS IDENTITY?</a:t>
            </a:r>
          </a:p>
        </p:txBody>
      </p:sp>
      <p:sp>
        <p:nvSpPr>
          <p:cNvPr id="10" name="TextBox 10"/>
          <p:cNvSpPr txBox="1"/>
          <p:nvPr/>
        </p:nvSpPr>
        <p:spPr>
          <a:xfrm>
            <a:off x="4304847" y="4393907"/>
            <a:ext cx="10139708" cy="1481787"/>
          </a:xfrm>
          <a:prstGeom prst="rect">
            <a:avLst/>
          </a:prstGeom>
        </p:spPr>
        <p:txBody>
          <a:bodyPr lIns="0" tIns="0" rIns="0" bIns="0" rtlCol="0" anchor="t">
            <a:spAutoFit/>
          </a:bodyPr>
          <a:lstStyle/>
          <a:p>
            <a:pPr algn="ctr">
              <a:lnSpc>
                <a:spcPts val="5529"/>
              </a:lnSpc>
            </a:pPr>
            <a:r>
              <a:rPr lang="en-US" sz="5529">
                <a:solidFill>
                  <a:srgbClr val="000000"/>
                </a:solidFill>
                <a:latin typeface="Childos Arabic"/>
                <a:ea typeface="Childos Arabic"/>
                <a:cs typeface="Childos Arabic"/>
                <a:sym typeface="Childos Arabic"/>
              </a:rPr>
              <a:t>Identity is what defines you as the person you are!</a:t>
            </a:r>
          </a:p>
        </p:txBody>
      </p:sp>
      <p:sp>
        <p:nvSpPr>
          <p:cNvPr id="11" name="Freeform 11"/>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Freeform 2"/>
          <p:cNvSpPr/>
          <p:nvPr/>
        </p:nvSpPr>
        <p:spPr>
          <a:xfrm>
            <a:off x="3295402" y="525470"/>
            <a:ext cx="11816095" cy="6469312"/>
          </a:xfrm>
          <a:custGeom>
            <a:avLst/>
            <a:gdLst/>
            <a:ahLst/>
            <a:cxnLst/>
            <a:rect l="l" t="t" r="r" b="b"/>
            <a:pathLst>
              <a:path w="11816095" h="6469312">
                <a:moveTo>
                  <a:pt x="0" y="0"/>
                </a:moveTo>
                <a:lnTo>
                  <a:pt x="11816095" y="0"/>
                </a:lnTo>
                <a:lnTo>
                  <a:pt x="11816095" y="6469311"/>
                </a:lnTo>
                <a:lnTo>
                  <a:pt x="0" y="646931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7046645" y="6488159"/>
            <a:ext cx="4313608" cy="4887941"/>
          </a:xfrm>
          <a:custGeom>
            <a:avLst/>
            <a:gdLst/>
            <a:ahLst/>
            <a:cxnLst/>
            <a:rect l="l" t="t" r="r" b="b"/>
            <a:pathLst>
              <a:path w="4313608" h="4887941">
                <a:moveTo>
                  <a:pt x="0" y="0"/>
                </a:moveTo>
                <a:lnTo>
                  <a:pt x="4313608" y="0"/>
                </a:lnTo>
                <a:lnTo>
                  <a:pt x="4313608" y="4887941"/>
                </a:lnTo>
                <a:lnTo>
                  <a:pt x="0" y="488794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4311272" y="1322809"/>
            <a:ext cx="9665455" cy="4951517"/>
          </a:xfrm>
          <a:prstGeom prst="rect">
            <a:avLst/>
          </a:prstGeom>
        </p:spPr>
        <p:txBody>
          <a:bodyPr lIns="0" tIns="0" rIns="0" bIns="0" rtlCol="0" anchor="t">
            <a:spAutoFit/>
          </a:bodyPr>
          <a:lstStyle/>
          <a:p>
            <a:pPr algn="ctr">
              <a:lnSpc>
                <a:spcPts val="4816"/>
              </a:lnSpc>
            </a:pPr>
            <a:r>
              <a:rPr lang="en-US" sz="4816">
                <a:solidFill>
                  <a:srgbClr val="000000"/>
                </a:solidFill>
                <a:latin typeface="Childos Arabic"/>
                <a:ea typeface="Childos Arabic"/>
                <a:cs typeface="Childos Arabic"/>
                <a:sym typeface="Childos Arabic"/>
              </a:rPr>
              <a:t>Every person has their own unique identity. </a:t>
            </a:r>
          </a:p>
          <a:p>
            <a:pPr algn="ctr">
              <a:lnSpc>
                <a:spcPts val="4816"/>
              </a:lnSpc>
            </a:pPr>
            <a:endParaRPr lang="en-US" sz="4816">
              <a:solidFill>
                <a:srgbClr val="000000"/>
              </a:solidFill>
              <a:latin typeface="Childos Arabic"/>
              <a:ea typeface="Childos Arabic"/>
              <a:cs typeface="Childos Arabic"/>
              <a:sym typeface="Childos Arabic"/>
            </a:endParaRPr>
          </a:p>
          <a:p>
            <a:pPr algn="ctr">
              <a:lnSpc>
                <a:spcPts val="4816"/>
              </a:lnSpc>
            </a:pPr>
            <a:r>
              <a:rPr lang="en-US" sz="4816">
                <a:solidFill>
                  <a:srgbClr val="000000"/>
                </a:solidFill>
                <a:latin typeface="Childos Arabic"/>
                <a:ea typeface="Childos Arabic"/>
                <a:cs typeface="Childos Arabic"/>
                <a:sym typeface="Childos Arabic"/>
              </a:rPr>
              <a:t>This includes one’s sex, gender, age, socio-economic status, cultural origins, and religion. </a:t>
            </a:r>
          </a:p>
          <a:p>
            <a:pPr algn="ctr">
              <a:lnSpc>
                <a:spcPts val="4816"/>
              </a:lnSpc>
            </a:pPr>
            <a:endParaRPr lang="en-US" sz="4816">
              <a:solidFill>
                <a:srgbClr val="000000"/>
              </a:solidFill>
              <a:latin typeface="Childos Arabic"/>
              <a:ea typeface="Childos Arabic"/>
              <a:cs typeface="Childos Arabic"/>
              <a:sym typeface="Childos Arabic"/>
            </a:endParaRPr>
          </a:p>
          <a:p>
            <a:pPr algn="ctr">
              <a:lnSpc>
                <a:spcPts val="4816"/>
              </a:lnSpc>
            </a:pPr>
            <a:r>
              <a:rPr lang="en-US" sz="4816" b="1">
                <a:solidFill>
                  <a:srgbClr val="000000"/>
                </a:solidFill>
                <a:latin typeface="Childos Arabic Bold"/>
                <a:ea typeface="Childos Arabic Bold"/>
                <a:cs typeface="Childos Arabic Bold"/>
                <a:sym typeface="Childos Arabic Bold"/>
              </a:rPr>
              <a:t>Identity is diverse!</a:t>
            </a:r>
          </a:p>
        </p:txBody>
      </p:sp>
      <p:sp>
        <p:nvSpPr>
          <p:cNvPr id="5" name="Freeform 5"/>
          <p:cNvSpPr/>
          <p:nvPr/>
        </p:nvSpPr>
        <p:spPr>
          <a:xfrm>
            <a:off x="-687271" y="699478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15111497" y="-1209064"/>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EF4D1"/>
        </a:solidFill>
        <a:effectLst/>
      </p:bgPr>
    </p:bg>
    <p:spTree>
      <p:nvGrpSpPr>
        <p:cNvPr id="1" name=""/>
        <p:cNvGrpSpPr/>
        <p:nvPr/>
      </p:nvGrpSpPr>
      <p:grpSpPr>
        <a:xfrm>
          <a:off x="0" y="0"/>
          <a:ext cx="0" cy="0"/>
          <a:chOff x="0" y="0"/>
          <a:chExt cx="0" cy="0"/>
        </a:xfrm>
      </p:grpSpPr>
      <p:sp>
        <p:nvSpPr>
          <p:cNvPr id="2" name="TextBox 2"/>
          <p:cNvSpPr txBox="1"/>
          <p:nvPr/>
        </p:nvSpPr>
        <p:spPr>
          <a:xfrm>
            <a:off x="2085273" y="134436"/>
            <a:ext cx="14117454" cy="1095375"/>
          </a:xfrm>
          <a:prstGeom prst="rect">
            <a:avLst/>
          </a:prstGeom>
        </p:spPr>
        <p:txBody>
          <a:bodyPr lIns="0" tIns="0" rIns="0" bIns="0" rtlCol="0" anchor="t">
            <a:spAutoFit/>
          </a:bodyPr>
          <a:lstStyle/>
          <a:p>
            <a:pPr algn="ctr">
              <a:lnSpc>
                <a:spcPts val="8400"/>
              </a:lnSpc>
              <a:spcBef>
                <a:spcPct val="0"/>
              </a:spcBef>
            </a:pPr>
            <a:r>
              <a:rPr lang="en-US" sz="6000" spc="30">
                <a:solidFill>
                  <a:srgbClr val="000000"/>
                </a:solidFill>
                <a:latin typeface="Childos Arabic"/>
                <a:ea typeface="Childos Arabic"/>
                <a:cs typeface="Childos Arabic"/>
                <a:sym typeface="Childos Arabic"/>
              </a:rPr>
              <a:t>DIMENSIONS OF IDENTITY</a:t>
            </a:r>
          </a:p>
        </p:txBody>
      </p:sp>
      <p:sp>
        <p:nvSpPr>
          <p:cNvPr id="3" name="Freeform 3"/>
          <p:cNvSpPr/>
          <p:nvPr/>
        </p:nvSpPr>
        <p:spPr>
          <a:xfrm>
            <a:off x="1197204" y="772611"/>
            <a:ext cx="16455113" cy="8741779"/>
          </a:xfrm>
          <a:custGeom>
            <a:avLst/>
            <a:gdLst/>
            <a:ahLst/>
            <a:cxnLst/>
            <a:rect l="l" t="t" r="r" b="b"/>
            <a:pathLst>
              <a:path w="16455113" h="8741779">
                <a:moveTo>
                  <a:pt x="0" y="0"/>
                </a:moveTo>
                <a:lnTo>
                  <a:pt x="16455113" y="0"/>
                </a:lnTo>
                <a:lnTo>
                  <a:pt x="16455113" y="8741778"/>
                </a:lnTo>
                <a:lnTo>
                  <a:pt x="0" y="87417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Freeform 4"/>
          <p:cNvSpPr/>
          <p:nvPr/>
        </p:nvSpPr>
        <p:spPr>
          <a:xfrm>
            <a:off x="332074" y="7028366"/>
            <a:ext cx="4121553" cy="3127228"/>
          </a:xfrm>
          <a:custGeom>
            <a:avLst/>
            <a:gdLst/>
            <a:ahLst/>
            <a:cxnLst/>
            <a:rect l="l" t="t" r="r" b="b"/>
            <a:pathLst>
              <a:path w="4121553" h="3127228">
                <a:moveTo>
                  <a:pt x="0" y="0"/>
                </a:moveTo>
                <a:lnTo>
                  <a:pt x="4121553" y="0"/>
                </a:lnTo>
                <a:lnTo>
                  <a:pt x="4121553" y="3127228"/>
                </a:lnTo>
                <a:lnTo>
                  <a:pt x="0" y="31272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Freeform 5"/>
          <p:cNvSpPr/>
          <p:nvPr/>
        </p:nvSpPr>
        <p:spPr>
          <a:xfrm>
            <a:off x="14468725" y="772611"/>
            <a:ext cx="2950364" cy="2950364"/>
          </a:xfrm>
          <a:custGeom>
            <a:avLst/>
            <a:gdLst/>
            <a:ahLst/>
            <a:cxnLst/>
            <a:rect l="l" t="t" r="r" b="b"/>
            <a:pathLst>
              <a:path w="2950364" h="2950364">
                <a:moveTo>
                  <a:pt x="0" y="0"/>
                </a:moveTo>
                <a:lnTo>
                  <a:pt x="2950364" y="0"/>
                </a:lnTo>
                <a:lnTo>
                  <a:pt x="2950364" y="2950364"/>
                </a:lnTo>
                <a:lnTo>
                  <a:pt x="0" y="29503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6" name="TextBox 6"/>
          <p:cNvSpPr txBox="1"/>
          <p:nvPr/>
        </p:nvSpPr>
        <p:spPr>
          <a:xfrm>
            <a:off x="3938557" y="1277436"/>
            <a:ext cx="10972407" cy="604401"/>
          </a:xfrm>
          <a:prstGeom prst="rect">
            <a:avLst/>
          </a:prstGeom>
        </p:spPr>
        <p:txBody>
          <a:bodyPr lIns="0" tIns="0" rIns="0" bIns="0" rtlCol="0" anchor="t">
            <a:spAutoFit/>
          </a:bodyPr>
          <a:lstStyle/>
          <a:p>
            <a:pPr algn="ctr">
              <a:lnSpc>
                <a:spcPts val="4295"/>
              </a:lnSpc>
            </a:pPr>
            <a:r>
              <a:rPr lang="en-US" sz="4295" b="1">
                <a:solidFill>
                  <a:srgbClr val="000000"/>
                </a:solidFill>
                <a:latin typeface="Childos Arabic Bold"/>
                <a:ea typeface="Childos Arabic Bold"/>
                <a:cs typeface="Childos Arabic Bold"/>
                <a:sym typeface="Childos Arabic Bold"/>
              </a:rPr>
              <a:t>Age &amp; Religion</a:t>
            </a:r>
          </a:p>
        </p:txBody>
      </p:sp>
      <p:sp>
        <p:nvSpPr>
          <p:cNvPr id="7" name="TextBox 7"/>
          <p:cNvSpPr txBox="1"/>
          <p:nvPr/>
        </p:nvSpPr>
        <p:spPr>
          <a:xfrm>
            <a:off x="3938557" y="2803002"/>
            <a:ext cx="10530168" cy="4951517"/>
          </a:xfrm>
          <a:prstGeom prst="rect">
            <a:avLst/>
          </a:prstGeom>
        </p:spPr>
        <p:txBody>
          <a:bodyPr lIns="0" tIns="0" rIns="0" bIns="0" rtlCol="0" anchor="t">
            <a:spAutoFit/>
          </a:bodyPr>
          <a:lstStyle/>
          <a:p>
            <a:pPr algn="ctr">
              <a:lnSpc>
                <a:spcPts val="4816"/>
              </a:lnSpc>
            </a:pPr>
            <a:r>
              <a:rPr lang="en-US" sz="4816" b="1">
                <a:solidFill>
                  <a:srgbClr val="000000"/>
                </a:solidFill>
                <a:latin typeface="Childos Arabic Bold"/>
                <a:ea typeface="Childos Arabic Bold"/>
                <a:cs typeface="Childos Arabic Bold"/>
                <a:sym typeface="Childos Arabic Bold"/>
              </a:rPr>
              <a:t>Age </a:t>
            </a:r>
            <a:r>
              <a:rPr lang="en-US" sz="4816">
                <a:solidFill>
                  <a:srgbClr val="000000"/>
                </a:solidFill>
                <a:latin typeface="Childos Arabic"/>
                <a:ea typeface="Childos Arabic"/>
                <a:cs typeface="Childos Arabic"/>
                <a:sym typeface="Childos Arabic"/>
              </a:rPr>
              <a:t>is the length of time during which a person has existed.</a:t>
            </a:r>
          </a:p>
          <a:p>
            <a:pPr algn="ctr">
              <a:lnSpc>
                <a:spcPts val="4816"/>
              </a:lnSpc>
            </a:pPr>
            <a:endParaRPr lang="en-US" sz="4816">
              <a:solidFill>
                <a:srgbClr val="000000"/>
              </a:solidFill>
              <a:latin typeface="Childos Arabic"/>
              <a:ea typeface="Childos Arabic"/>
              <a:cs typeface="Childos Arabic"/>
              <a:sym typeface="Childos Arabic"/>
            </a:endParaRPr>
          </a:p>
          <a:p>
            <a:pPr algn="ctr">
              <a:lnSpc>
                <a:spcPts val="4816"/>
              </a:lnSpc>
            </a:pPr>
            <a:r>
              <a:rPr lang="en-US" sz="4816" b="1">
                <a:solidFill>
                  <a:srgbClr val="000000"/>
                </a:solidFill>
                <a:latin typeface="Childos Arabic Bold"/>
                <a:ea typeface="Childos Arabic Bold"/>
                <a:cs typeface="Childos Arabic Bold"/>
                <a:sym typeface="Childos Arabic Bold"/>
              </a:rPr>
              <a:t>Religion</a:t>
            </a:r>
            <a:r>
              <a:rPr lang="en-US" sz="4816">
                <a:solidFill>
                  <a:srgbClr val="000000"/>
                </a:solidFill>
                <a:latin typeface="Childos Arabic"/>
                <a:ea typeface="Childos Arabic"/>
                <a:cs typeface="Childos Arabic"/>
                <a:sym typeface="Childos Arabic"/>
              </a:rPr>
              <a:t> is belief in a god or gods and the activities that are connected with this belief, such as praying or worshipping and going to a building such as a church or temple.</a:t>
            </a:r>
          </a:p>
        </p:txBody>
      </p:sp>
      <p:sp>
        <p:nvSpPr>
          <p:cNvPr id="8" name="Freeform 8"/>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9"/>
            <a:stretch>
              <a:fillRect/>
            </a:stretch>
          </a:blipFill>
        </p:spPr>
        <p:txBody>
          <a:bodyPr/>
          <a:lstStyle/>
          <a:p>
            <a:endParaRPr lang="en-C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3700"/>
        </a:solidFill>
        <a:effectLst/>
      </p:bgPr>
    </p:bg>
    <p:spTree>
      <p:nvGrpSpPr>
        <p:cNvPr id="1" name=""/>
        <p:cNvGrpSpPr/>
        <p:nvPr/>
      </p:nvGrpSpPr>
      <p:grpSpPr>
        <a:xfrm>
          <a:off x="0" y="0"/>
          <a:ext cx="0" cy="0"/>
          <a:chOff x="0" y="0"/>
          <a:chExt cx="0" cy="0"/>
        </a:xfrm>
      </p:grpSpPr>
      <p:sp>
        <p:nvSpPr>
          <p:cNvPr id="2" name="TextBox 2"/>
          <p:cNvSpPr txBox="1"/>
          <p:nvPr/>
        </p:nvSpPr>
        <p:spPr>
          <a:xfrm>
            <a:off x="2309560" y="251540"/>
            <a:ext cx="14117454" cy="1095375"/>
          </a:xfrm>
          <a:prstGeom prst="rect">
            <a:avLst/>
          </a:prstGeom>
        </p:spPr>
        <p:txBody>
          <a:bodyPr lIns="0" tIns="0" rIns="0" bIns="0" rtlCol="0" anchor="t">
            <a:spAutoFit/>
          </a:bodyPr>
          <a:lstStyle/>
          <a:p>
            <a:pPr algn="ctr">
              <a:lnSpc>
                <a:spcPts val="8400"/>
              </a:lnSpc>
              <a:spcBef>
                <a:spcPct val="0"/>
              </a:spcBef>
            </a:pPr>
            <a:r>
              <a:rPr lang="en-US" sz="6000" spc="30">
                <a:solidFill>
                  <a:srgbClr val="FFFFFF"/>
                </a:solidFill>
                <a:latin typeface="Childos Arabic"/>
                <a:ea typeface="Childos Arabic"/>
                <a:cs typeface="Childos Arabic"/>
                <a:sym typeface="Childos Arabic"/>
              </a:rPr>
              <a:t>DIMENSIONS OF IDENTITY</a:t>
            </a:r>
          </a:p>
        </p:txBody>
      </p:sp>
      <p:sp>
        <p:nvSpPr>
          <p:cNvPr id="3" name="Freeform 3"/>
          <p:cNvSpPr/>
          <p:nvPr/>
        </p:nvSpPr>
        <p:spPr>
          <a:xfrm>
            <a:off x="1140730" y="772611"/>
            <a:ext cx="16455113" cy="8741779"/>
          </a:xfrm>
          <a:custGeom>
            <a:avLst/>
            <a:gdLst/>
            <a:ahLst/>
            <a:cxnLst/>
            <a:rect l="l" t="t" r="r" b="b"/>
            <a:pathLst>
              <a:path w="16455113" h="8741779">
                <a:moveTo>
                  <a:pt x="0" y="0"/>
                </a:moveTo>
                <a:lnTo>
                  <a:pt x="16455113" y="0"/>
                </a:lnTo>
                <a:lnTo>
                  <a:pt x="16455113" y="8741778"/>
                </a:lnTo>
                <a:lnTo>
                  <a:pt x="0" y="87417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4" name="TextBox 4"/>
          <p:cNvSpPr txBox="1"/>
          <p:nvPr/>
        </p:nvSpPr>
        <p:spPr>
          <a:xfrm>
            <a:off x="3130849" y="2691554"/>
            <a:ext cx="13296165" cy="4951517"/>
          </a:xfrm>
          <a:prstGeom prst="rect">
            <a:avLst/>
          </a:prstGeom>
        </p:spPr>
        <p:txBody>
          <a:bodyPr lIns="0" tIns="0" rIns="0" bIns="0" rtlCol="0" anchor="t">
            <a:spAutoFit/>
          </a:bodyPr>
          <a:lstStyle/>
          <a:p>
            <a:pPr algn="ctr">
              <a:lnSpc>
                <a:spcPts val="4816"/>
              </a:lnSpc>
            </a:pPr>
            <a:r>
              <a:rPr lang="en-US" sz="4816" b="1">
                <a:solidFill>
                  <a:srgbClr val="000000"/>
                </a:solidFill>
                <a:latin typeface="Childos Arabic Bold"/>
                <a:ea typeface="Childos Arabic Bold"/>
                <a:cs typeface="Childos Arabic Bold"/>
                <a:sym typeface="Childos Arabic Bold"/>
              </a:rPr>
              <a:t>Socioeconomic status (SES)</a:t>
            </a:r>
            <a:r>
              <a:rPr lang="en-US" sz="4816">
                <a:solidFill>
                  <a:srgbClr val="000000"/>
                </a:solidFill>
                <a:latin typeface="Childos Arabic"/>
                <a:ea typeface="Childos Arabic"/>
                <a:cs typeface="Childos Arabic"/>
                <a:sym typeface="Childos Arabic"/>
              </a:rPr>
              <a:t> is someone’s social standing that is defined by how much money a person makes, their level of education, and what they do for work.</a:t>
            </a:r>
          </a:p>
          <a:p>
            <a:pPr algn="ctr">
              <a:lnSpc>
                <a:spcPts val="4816"/>
              </a:lnSpc>
            </a:pPr>
            <a:endParaRPr lang="en-US" sz="4816">
              <a:solidFill>
                <a:srgbClr val="000000"/>
              </a:solidFill>
              <a:latin typeface="Childos Arabic"/>
              <a:ea typeface="Childos Arabic"/>
              <a:cs typeface="Childos Arabic"/>
              <a:sym typeface="Childos Arabic"/>
            </a:endParaRPr>
          </a:p>
          <a:p>
            <a:pPr algn="ctr">
              <a:lnSpc>
                <a:spcPts val="4816"/>
              </a:lnSpc>
            </a:pPr>
            <a:r>
              <a:rPr lang="en-US" sz="4816" b="1">
                <a:solidFill>
                  <a:srgbClr val="000000"/>
                </a:solidFill>
                <a:latin typeface="Childos Arabic Bold"/>
                <a:ea typeface="Childos Arabic Bold"/>
                <a:cs typeface="Childos Arabic Bold"/>
                <a:sym typeface="Childos Arabic Bold"/>
              </a:rPr>
              <a:t>Cultural origin </a:t>
            </a:r>
            <a:r>
              <a:rPr lang="en-US" sz="4816">
                <a:solidFill>
                  <a:srgbClr val="000000"/>
                </a:solidFill>
                <a:latin typeface="Childos Arabic"/>
                <a:ea typeface="Childos Arabic"/>
                <a:cs typeface="Childos Arabic"/>
                <a:sym typeface="Childos Arabic"/>
              </a:rPr>
              <a:t>refers to the ethnic or cultural origins of the person's ancestors. What country do their parents or grandparents come from?</a:t>
            </a:r>
          </a:p>
        </p:txBody>
      </p:sp>
      <p:sp>
        <p:nvSpPr>
          <p:cNvPr id="5" name="Freeform 5"/>
          <p:cNvSpPr/>
          <p:nvPr/>
        </p:nvSpPr>
        <p:spPr>
          <a:xfrm>
            <a:off x="660848" y="1229977"/>
            <a:ext cx="2297380" cy="2457091"/>
          </a:xfrm>
          <a:custGeom>
            <a:avLst/>
            <a:gdLst/>
            <a:ahLst/>
            <a:cxnLst/>
            <a:rect l="l" t="t" r="r" b="b"/>
            <a:pathLst>
              <a:path w="2297380" h="2457091">
                <a:moveTo>
                  <a:pt x="0" y="0"/>
                </a:moveTo>
                <a:lnTo>
                  <a:pt x="2297380" y="0"/>
                </a:lnTo>
                <a:lnTo>
                  <a:pt x="2297380" y="2457091"/>
                </a:lnTo>
                <a:lnTo>
                  <a:pt x="0" y="245709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a:off x="660848" y="6711288"/>
            <a:ext cx="2476969" cy="2547012"/>
          </a:xfrm>
          <a:custGeom>
            <a:avLst/>
            <a:gdLst/>
            <a:ahLst/>
            <a:cxnLst/>
            <a:rect l="l" t="t" r="r" b="b"/>
            <a:pathLst>
              <a:path w="2476969" h="2547012">
                <a:moveTo>
                  <a:pt x="0" y="0"/>
                </a:moveTo>
                <a:lnTo>
                  <a:pt x="2476969" y="0"/>
                </a:lnTo>
                <a:lnTo>
                  <a:pt x="2476969" y="2547012"/>
                </a:lnTo>
                <a:lnTo>
                  <a:pt x="0" y="25470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TextBox 7"/>
          <p:cNvSpPr txBox="1"/>
          <p:nvPr/>
        </p:nvSpPr>
        <p:spPr>
          <a:xfrm>
            <a:off x="3882083" y="1277602"/>
            <a:ext cx="10972407" cy="582863"/>
          </a:xfrm>
          <a:prstGeom prst="rect">
            <a:avLst/>
          </a:prstGeom>
        </p:spPr>
        <p:txBody>
          <a:bodyPr lIns="0" tIns="0" rIns="0" bIns="0" rtlCol="0" anchor="t">
            <a:spAutoFit/>
          </a:bodyPr>
          <a:lstStyle/>
          <a:p>
            <a:pPr algn="ctr">
              <a:lnSpc>
                <a:spcPts val="4195"/>
              </a:lnSpc>
            </a:pPr>
            <a:r>
              <a:rPr lang="en-US" sz="4195" b="1">
                <a:solidFill>
                  <a:srgbClr val="FFFFFF"/>
                </a:solidFill>
                <a:latin typeface="Childos Arabic Bold"/>
                <a:ea typeface="Childos Arabic Bold"/>
                <a:cs typeface="Childos Arabic Bold"/>
                <a:sym typeface="Childos Arabic Bold"/>
              </a:rPr>
              <a:t>Socio-Economic Status &amp; Cultural Origin</a:t>
            </a:r>
          </a:p>
        </p:txBody>
      </p:sp>
      <p:sp>
        <p:nvSpPr>
          <p:cNvPr id="8" name="Freeform 8"/>
          <p:cNvSpPr/>
          <p:nvPr/>
        </p:nvSpPr>
        <p:spPr>
          <a:xfrm>
            <a:off x="14137767" y="8433527"/>
            <a:ext cx="3776771" cy="1232172"/>
          </a:xfrm>
          <a:custGeom>
            <a:avLst/>
            <a:gdLst/>
            <a:ahLst/>
            <a:cxnLst/>
            <a:rect l="l" t="t" r="r" b="b"/>
            <a:pathLst>
              <a:path w="3776771" h="1232172">
                <a:moveTo>
                  <a:pt x="0" y="0"/>
                </a:moveTo>
                <a:lnTo>
                  <a:pt x="3776771" y="0"/>
                </a:lnTo>
                <a:lnTo>
                  <a:pt x="3776771" y="1232171"/>
                </a:lnTo>
                <a:lnTo>
                  <a:pt x="0" y="1232171"/>
                </a:lnTo>
                <a:lnTo>
                  <a:pt x="0" y="0"/>
                </a:lnTo>
                <a:close/>
              </a:path>
            </a:pathLst>
          </a:custGeom>
          <a:blipFill>
            <a:blip r:embed="rId9"/>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1044</Words>
  <Application>Microsoft Office PowerPoint</Application>
  <PresentationFormat>Custom</PresentationFormat>
  <Paragraphs>112</Paragraphs>
  <Slides>21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Childos Arabic</vt:lpstr>
      <vt:lpstr>Calibri</vt:lpstr>
      <vt:lpstr>Childos Arabic Bold</vt:lpstr>
      <vt:lpstr>Arimo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5 - Dimensions of Personal Identity</dc:title>
  <dc:creator>Andrea Verreault</dc:creator>
  <cp:lastModifiedBy>Andrea Verreault</cp:lastModifiedBy>
  <cp:revision>2</cp:revision>
  <dcterms:created xsi:type="dcterms:W3CDTF">2006-08-16T00:00:00Z</dcterms:created>
  <dcterms:modified xsi:type="dcterms:W3CDTF">2025-04-01T00:30:08Z</dcterms:modified>
  <dc:identifier>DAGhkHXRpYs</dc:identifier>
</cp:coreProperties>
</file>